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4" r:id="rId28"/>
  </p:sldIdLst>
  <p:sldSz cx="18288000" cy="10287000"/>
  <p:notesSz cx="6858000" cy="9144000"/>
  <p:embeddedFontLst>
    <p:embeddedFont>
      <p:font typeface="Arimo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lear Sans Thin" panose="020B0604020202020204" charset="0"/>
      <p:regular r:id="rId34"/>
    </p:embeddedFont>
    <p:embeddedFont>
      <p:font typeface="Clear Sans Thin Bold" panose="020B0604020202020204" charset="0"/>
      <p:regular r:id="rId35"/>
    </p:embeddedFont>
    <p:embeddedFont>
      <p:font typeface="Cormorant Garamond Bold" panose="020B0604020202020204" charset="0"/>
      <p:regular r:id="rId36"/>
    </p:embeddedFont>
    <p:embeddedFont>
      <p:font typeface="Open Sans" panose="020B0604020202020204" charset="0"/>
      <p:regular r:id="rId37"/>
    </p:embeddedFont>
    <p:embeddedFont>
      <p:font typeface="Open Sans Light" panose="020B0604020202020204" charset="0"/>
      <p:regular r:id="rId38"/>
    </p:embeddedFont>
    <p:embeddedFont>
      <p:font typeface="Open Sans Light Bold" panose="020B0604020202020204" charset="0"/>
      <p:regular r:id="rId39"/>
    </p:embeddedFont>
    <p:embeddedFont>
      <p:font typeface="Overpass Light" panose="020B0604020202020204" charset="0"/>
      <p:regular r:id="rId40"/>
    </p:embeddedFont>
    <p:embeddedFont>
      <p:font typeface="Overpass Light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595" autoAdjust="0"/>
  </p:normalViewPr>
  <p:slideViewPr>
    <p:cSldViewPr>
      <p:cViewPr varScale="1">
        <p:scale>
          <a:sx n="70" d="100"/>
          <a:sy n="70" d="100"/>
        </p:scale>
        <p:origin x="2514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0154549" cy="660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8"/>
              </a:lnSpc>
            </a:pPr>
            <a:r>
              <a:rPr lang="en-US" sz="10318" dirty="0" err="1">
                <a:solidFill>
                  <a:srgbClr val="FAFAFA"/>
                </a:solidFill>
                <a:latin typeface="Cormorant Garamond Bold Bold"/>
              </a:rPr>
              <a:t>Visualização</a:t>
            </a:r>
            <a:r>
              <a:rPr lang="en-US" sz="10318" dirty="0">
                <a:solidFill>
                  <a:srgbClr val="FAFAFA"/>
                </a:solidFill>
                <a:latin typeface="Cormorant Garamond Bold Bold"/>
              </a:rPr>
              <a:t> de dados da </a:t>
            </a:r>
            <a:r>
              <a:rPr lang="en-US" sz="10318" dirty="0" err="1">
                <a:solidFill>
                  <a:srgbClr val="FAFAFA"/>
                </a:solidFill>
                <a:latin typeface="Cormorant Garamond Bold Bold"/>
              </a:rPr>
              <a:t>Secretaria</a:t>
            </a:r>
            <a:r>
              <a:rPr lang="en-US" sz="10318" dirty="0">
                <a:solidFill>
                  <a:srgbClr val="FAFAFA"/>
                </a:solidFill>
                <a:latin typeface="Cormorant Garamond Bold Bold"/>
              </a:rPr>
              <a:t> da Fazenda  do </a:t>
            </a:r>
            <a:r>
              <a:rPr lang="en-US" sz="10318" dirty="0" err="1">
                <a:solidFill>
                  <a:srgbClr val="FAFAFA"/>
                </a:solidFill>
                <a:latin typeface="Cormorant Garamond Bold Bold"/>
              </a:rPr>
              <a:t>município</a:t>
            </a:r>
            <a:r>
              <a:rPr lang="en-US" sz="10318" dirty="0">
                <a:solidFill>
                  <a:srgbClr val="FAFAFA"/>
                </a:solidFill>
                <a:latin typeface="Cormorant Garamond Bold Bold"/>
              </a:rPr>
              <a:t> de São Paulo 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501450"/>
            <a:ext cx="16230600" cy="32074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8966262"/>
            <a:ext cx="9421303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400" i="1" spc="45" dirty="0">
                <a:solidFill>
                  <a:srgbClr val="FAFAFA"/>
                </a:solidFill>
                <a:latin typeface="Overpass Light"/>
              </a:rPr>
              <a:t>GUILHERME GIULIANO NICOLAU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400" i="1" spc="45" dirty="0">
                <a:solidFill>
                  <a:srgbClr val="FAFAFA"/>
                </a:solidFill>
                <a:latin typeface="Overpass Light"/>
              </a:rPr>
              <a:t>IRONHACK DATA ANALYST STUDENT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27658" y="3769044"/>
            <a:ext cx="6664681" cy="347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3700" spc="-55">
                <a:solidFill>
                  <a:srgbClr val="FFFFFF"/>
                </a:solidFill>
                <a:latin typeface="Clear Sans Thin"/>
              </a:rPr>
              <a:t>SPDM </a:t>
            </a:r>
          </a:p>
          <a:p>
            <a:pPr algn="ctr">
              <a:lnSpc>
                <a:spcPts val="5549"/>
              </a:lnSpc>
            </a:pPr>
            <a:r>
              <a:rPr lang="en-US" sz="3700" spc="-55">
                <a:solidFill>
                  <a:srgbClr val="FFFFFF"/>
                </a:solidFill>
                <a:latin typeface="Clear Sans Thin"/>
              </a:rPr>
              <a:t>Hospital São Paulo,</a:t>
            </a:r>
          </a:p>
          <a:p>
            <a:pPr algn="ctr">
              <a:lnSpc>
                <a:spcPts val="5550"/>
              </a:lnSpc>
            </a:pPr>
            <a:r>
              <a:rPr lang="en-US" sz="3700" spc="-55">
                <a:solidFill>
                  <a:srgbClr val="FFFFFF"/>
                </a:solidFill>
                <a:latin typeface="Clear Sans Thin"/>
              </a:rPr>
              <a:t> Referência em COVID;</a:t>
            </a:r>
          </a:p>
          <a:p>
            <a:pPr algn="ctr">
              <a:lnSpc>
                <a:spcPts val="5549"/>
              </a:lnSpc>
            </a:pPr>
            <a:endParaRPr lang="en-US" sz="3700" spc="-55">
              <a:solidFill>
                <a:srgbClr val="FFFFFF"/>
              </a:solidFill>
              <a:latin typeface="Clear Sans Thin"/>
            </a:endParaRPr>
          </a:p>
          <a:p>
            <a:pPr algn="ctr">
              <a:lnSpc>
                <a:spcPts val="5550"/>
              </a:lnSpc>
            </a:pPr>
            <a:endParaRPr lang="en-US" sz="3700" spc="-55">
              <a:solidFill>
                <a:srgbClr val="FFFFFF"/>
              </a:solidFill>
              <a:latin typeface="Clear Sans Thi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408366" y="-430539"/>
            <a:ext cx="5477921" cy="11405408"/>
            <a:chOff x="0" y="0"/>
            <a:chExt cx="1853025" cy="3858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3025" cy="3858126"/>
            </a:xfrm>
            <a:custGeom>
              <a:avLst/>
              <a:gdLst/>
              <a:ahLst/>
              <a:cxnLst/>
              <a:rect l="l" t="t" r="r" b="b"/>
              <a:pathLst>
                <a:path w="1853025" h="3858126">
                  <a:moveTo>
                    <a:pt x="0" y="0"/>
                  </a:moveTo>
                  <a:lnTo>
                    <a:pt x="1853025" y="0"/>
                  </a:lnTo>
                  <a:lnTo>
                    <a:pt x="1853025" y="3858126"/>
                  </a:lnTo>
                  <a:lnTo>
                    <a:pt x="0" y="3858126"/>
                  </a:lnTo>
                  <a:close/>
                </a:path>
              </a:pathLst>
            </a:custGeom>
            <a:solidFill>
              <a:srgbClr val="CDA63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031584" y="1111080"/>
            <a:ext cx="6860755" cy="21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3"/>
              </a:lnSpc>
            </a:pPr>
            <a:r>
              <a:rPr lang="en-US" sz="8012" dirty="0">
                <a:solidFill>
                  <a:srgbClr val="FFFFFF"/>
                </a:solidFill>
                <a:latin typeface="Pathway Gothic One Bold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Pathway Gothic One Bold"/>
              </a:rPr>
              <a:t>MAIORES GASTOS</a:t>
            </a:r>
          </a:p>
          <a:p>
            <a:pPr algn="ctr">
              <a:lnSpc>
                <a:spcPts val="8813"/>
              </a:lnSpc>
            </a:pPr>
            <a:r>
              <a:rPr lang="en-US" sz="5400" dirty="0">
                <a:solidFill>
                  <a:srgbClr val="FFFFFF"/>
                </a:solidFill>
                <a:latin typeface="Pathway Gothic One Bold"/>
              </a:rPr>
              <a:t> DA SAÚDE</a:t>
            </a:r>
          </a:p>
        </p:txBody>
      </p:sp>
      <p:sp>
        <p:nvSpPr>
          <p:cNvPr id="6" name="AutoShape 6"/>
          <p:cNvSpPr/>
          <p:nvPr/>
        </p:nvSpPr>
        <p:spPr>
          <a:xfrm>
            <a:off x="8961581" y="3363367"/>
            <a:ext cx="9326420" cy="45719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7" name="AutoShape 7"/>
          <p:cNvSpPr/>
          <p:nvPr/>
        </p:nvSpPr>
        <p:spPr>
          <a:xfrm flipV="1">
            <a:off x="8689433" y="5915391"/>
            <a:ext cx="9598568" cy="45719"/>
          </a:xfrm>
          <a:prstGeom prst="rect">
            <a:avLst/>
          </a:prstGeom>
          <a:solidFill>
            <a:srgbClr val="CDA63C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775" r="735"/>
          <a:stretch>
            <a:fillRect/>
          </a:stretch>
        </p:blipFill>
        <p:spPr>
          <a:xfrm>
            <a:off x="0" y="0"/>
            <a:ext cx="1275509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98605" y="3924300"/>
            <a:ext cx="4919841" cy="5454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Caso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Brasilândia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-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Referência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COVID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na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área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de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maior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contágio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na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Zona Norte;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iniciado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durante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a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gestão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Haddad,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até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hoje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tem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demora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para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inaugurar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completamente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.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Houve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aceleração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de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repasse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800" spc="-54" dirty="0" err="1">
                <a:solidFill>
                  <a:srgbClr val="FFFFFF"/>
                </a:solidFill>
                <a:latin typeface="Clear Sans Thin"/>
              </a:rPr>
              <a:t>durante</a:t>
            </a:r>
            <a:r>
              <a:rPr lang="en-US" sz="2800" spc="-54" dirty="0">
                <a:solidFill>
                  <a:srgbClr val="FFFFFF"/>
                </a:solidFill>
                <a:latin typeface="Clear Sans Thin"/>
              </a:rPr>
              <a:t> COVID;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5408366" y="-430539"/>
            <a:ext cx="5477921" cy="11405408"/>
            <a:chOff x="0" y="0"/>
            <a:chExt cx="1853025" cy="3858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3025" cy="3858126"/>
            </a:xfrm>
            <a:custGeom>
              <a:avLst/>
              <a:gdLst/>
              <a:ahLst/>
              <a:cxnLst/>
              <a:rect l="l" t="t" r="r" b="b"/>
              <a:pathLst>
                <a:path w="1853025" h="3858126">
                  <a:moveTo>
                    <a:pt x="0" y="0"/>
                  </a:moveTo>
                  <a:lnTo>
                    <a:pt x="1853025" y="0"/>
                  </a:lnTo>
                  <a:lnTo>
                    <a:pt x="1853025" y="3858126"/>
                  </a:lnTo>
                  <a:lnTo>
                    <a:pt x="0" y="3858126"/>
                  </a:lnTo>
                  <a:close/>
                </a:path>
              </a:pathLst>
            </a:custGeom>
            <a:solidFill>
              <a:srgbClr val="CDA63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214004" y="1111080"/>
            <a:ext cx="6860755" cy="19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3"/>
              </a:lnSpc>
            </a:pPr>
            <a:r>
              <a:rPr lang="en-US" sz="7312" dirty="0">
                <a:solidFill>
                  <a:srgbClr val="FFFFFF"/>
                </a:solidFill>
                <a:latin typeface="Pathway Gothic One Bold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Pathway Gothic One Bold"/>
              </a:rPr>
              <a:t>MAIORES GASTOS</a:t>
            </a:r>
          </a:p>
          <a:p>
            <a:pPr algn="ctr">
              <a:lnSpc>
                <a:spcPts val="8043"/>
              </a:lnSpc>
            </a:pPr>
            <a:r>
              <a:rPr lang="en-US" sz="5400" dirty="0">
                <a:solidFill>
                  <a:srgbClr val="FFFFFF"/>
                </a:solidFill>
                <a:latin typeface="Pathway Gothic One Bold"/>
              </a:rPr>
              <a:t> DA SAÚDE</a:t>
            </a:r>
          </a:p>
        </p:txBody>
      </p:sp>
      <p:sp>
        <p:nvSpPr>
          <p:cNvPr id="6" name="AutoShape 6"/>
          <p:cNvSpPr/>
          <p:nvPr/>
        </p:nvSpPr>
        <p:spPr>
          <a:xfrm>
            <a:off x="13298605" y="3363367"/>
            <a:ext cx="4989396" cy="45719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7" name="AutoShape 7"/>
          <p:cNvSpPr/>
          <p:nvPr/>
        </p:nvSpPr>
        <p:spPr>
          <a:xfrm>
            <a:off x="8305800" y="9933313"/>
            <a:ext cx="9982201" cy="45719"/>
          </a:xfrm>
          <a:prstGeom prst="rect">
            <a:avLst/>
          </a:prstGeom>
          <a:solidFill>
            <a:srgbClr val="CDA63C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554" y="0"/>
            <a:ext cx="1320917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08366" y="-430539"/>
            <a:ext cx="5477921" cy="11405408"/>
            <a:chOff x="0" y="0"/>
            <a:chExt cx="1853025" cy="3858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25" cy="3858126"/>
            </a:xfrm>
            <a:custGeom>
              <a:avLst/>
              <a:gdLst/>
              <a:ahLst/>
              <a:cxnLst/>
              <a:rect l="l" t="t" r="r" b="b"/>
              <a:pathLst>
                <a:path w="1853025" h="3858126">
                  <a:moveTo>
                    <a:pt x="0" y="0"/>
                  </a:moveTo>
                  <a:lnTo>
                    <a:pt x="1853025" y="0"/>
                  </a:lnTo>
                  <a:lnTo>
                    <a:pt x="1853025" y="3858126"/>
                  </a:lnTo>
                  <a:lnTo>
                    <a:pt x="0" y="3858126"/>
                  </a:lnTo>
                  <a:close/>
                </a:path>
              </a:pathLst>
            </a:custGeom>
            <a:solidFill>
              <a:srgbClr val="CDA63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554" y="0"/>
            <a:ext cx="18218446" cy="70251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7459" y="7886700"/>
            <a:ext cx="14973287" cy="201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12 das TOP 40 ONGs de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Saúde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são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da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Igreja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Católica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(30%). Mas a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Igreja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costuma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cuidar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mais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das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coisas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menores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como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consultórios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de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rua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, a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maioria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não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está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54" dirty="0" err="1">
                <a:solidFill>
                  <a:srgbClr val="FFFFFF"/>
                </a:solidFill>
                <a:latin typeface="Clear Sans Thin"/>
              </a:rPr>
              <a:t>nas</a:t>
            </a:r>
            <a:r>
              <a:rPr lang="en-US" sz="3600" spc="-54" dirty="0">
                <a:solidFill>
                  <a:srgbClr val="FFFFFF"/>
                </a:solidFill>
                <a:latin typeface="Clear Sans Thin"/>
              </a:rPr>
              <a:t> TOP 40.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554" y="7082258"/>
            <a:ext cx="3812722" cy="105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3"/>
              </a:lnSpc>
            </a:pPr>
            <a:r>
              <a:rPr lang="en-US" sz="7312">
                <a:solidFill>
                  <a:srgbClr val="FFFFFF"/>
                </a:solidFill>
                <a:latin typeface="Pathway Gothic One Bold"/>
              </a:rPr>
              <a:t>RELIGIÃO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3CE6377-2266-47BE-B980-5F4A9994550B}"/>
              </a:ext>
            </a:extLst>
          </p:cNvPr>
          <p:cNvSpPr/>
          <p:nvPr/>
        </p:nvSpPr>
        <p:spPr>
          <a:xfrm>
            <a:off x="-304800" y="7995775"/>
            <a:ext cx="4038600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08366" y="-430539"/>
            <a:ext cx="5477921" cy="11405408"/>
            <a:chOff x="0" y="0"/>
            <a:chExt cx="1853025" cy="3858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25" cy="3858126"/>
            </a:xfrm>
            <a:custGeom>
              <a:avLst/>
              <a:gdLst/>
              <a:ahLst/>
              <a:cxnLst/>
              <a:rect l="l" t="t" r="r" b="b"/>
              <a:pathLst>
                <a:path w="1853025" h="3858126">
                  <a:moveTo>
                    <a:pt x="0" y="0"/>
                  </a:moveTo>
                  <a:lnTo>
                    <a:pt x="1853025" y="0"/>
                  </a:lnTo>
                  <a:lnTo>
                    <a:pt x="1853025" y="3858126"/>
                  </a:lnTo>
                  <a:lnTo>
                    <a:pt x="0" y="3858126"/>
                  </a:lnTo>
                  <a:close/>
                </a:path>
              </a:pathLst>
            </a:custGeom>
            <a:solidFill>
              <a:srgbClr val="CDA63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360" b="2360"/>
          <a:stretch>
            <a:fillRect/>
          </a:stretch>
        </p:blipFill>
        <p:spPr>
          <a:xfrm>
            <a:off x="69554" y="0"/>
            <a:ext cx="18218446" cy="669378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33800" y="6804843"/>
            <a:ext cx="14672411" cy="4094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pt-BR" sz="3600" spc="-54" dirty="0">
                <a:solidFill>
                  <a:srgbClr val="FFFFFF"/>
                </a:solidFill>
                <a:latin typeface="Clear Sans Thin"/>
              </a:rPr>
              <a:t>27 das TOP 40 ONGs de Assistência Social são da Igreja Católica (67,5%);</a:t>
            </a:r>
          </a:p>
          <a:p>
            <a:pPr algn="ctr">
              <a:lnSpc>
                <a:spcPts val="5400"/>
              </a:lnSpc>
            </a:pPr>
            <a:r>
              <a:rPr lang="pt-BR" sz="3600" spc="-54" dirty="0">
                <a:solidFill>
                  <a:srgbClr val="FFFFFF"/>
                </a:solidFill>
                <a:latin typeface="Clear Sans Thin"/>
              </a:rPr>
              <a:t>Entre todas as ONGs 20 delas tem Diretores autodenominados Padres (é </a:t>
            </a:r>
            <a:r>
              <a:rPr lang="pt-BR" sz="3600" spc="-54" dirty="0" err="1">
                <a:solidFill>
                  <a:srgbClr val="FFFFFF"/>
                </a:solidFill>
                <a:latin typeface="Clear Sans Thin"/>
              </a:rPr>
              <a:t>autodeclaratório</a:t>
            </a:r>
            <a:r>
              <a:rPr lang="pt-BR" sz="3600" spc="-54" dirty="0">
                <a:solidFill>
                  <a:srgbClr val="FFFFFF"/>
                </a:solidFill>
                <a:latin typeface="Clear Sans Thin"/>
              </a:rPr>
              <a:t>);</a:t>
            </a:r>
          </a:p>
          <a:p>
            <a:pPr algn="ctr">
              <a:lnSpc>
                <a:spcPts val="5400"/>
              </a:lnSpc>
            </a:pPr>
            <a:r>
              <a:rPr lang="pt-BR" sz="3600" spc="-54" dirty="0">
                <a:solidFill>
                  <a:srgbClr val="FFFFFF"/>
                </a:solidFill>
                <a:latin typeface="Clear Sans Thin"/>
              </a:rPr>
              <a:t>Por volta de R$29 milhões foram para duas empresas de segurança e R$28 milhões para empresas de alimentação que prestam serviço para as </a:t>
            </a:r>
            <a:r>
              <a:rPr lang="pt-BR" sz="3600" spc="-54" dirty="0" err="1">
                <a:solidFill>
                  <a:srgbClr val="FFFFFF"/>
                </a:solidFill>
                <a:latin typeface="Clear Sans Thin"/>
              </a:rPr>
              <a:t>OSCs</a:t>
            </a:r>
            <a:r>
              <a:rPr lang="pt-BR" sz="3600" spc="-54" dirty="0">
                <a:solidFill>
                  <a:srgbClr val="FFFFFF"/>
                </a:solidFill>
                <a:latin typeface="Clear Sans Thin"/>
              </a:rPr>
              <a:t>;</a:t>
            </a:r>
          </a:p>
          <a:p>
            <a:pPr algn="ctr">
              <a:lnSpc>
                <a:spcPts val="5400"/>
              </a:lnSpc>
            </a:pPr>
            <a:endParaRPr lang="en-US" sz="3600" spc="-54" dirty="0">
              <a:solidFill>
                <a:srgbClr val="FFFFFF"/>
              </a:solidFill>
              <a:latin typeface="Clear Sans Thi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554" y="7082258"/>
            <a:ext cx="3664246" cy="105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43"/>
              </a:lnSpc>
            </a:pPr>
            <a:r>
              <a:rPr lang="en-US" sz="7312" dirty="0">
                <a:solidFill>
                  <a:srgbClr val="FFFFFF"/>
                </a:solidFill>
                <a:latin typeface="Pathway Gothic One Bold"/>
              </a:rPr>
              <a:t>RELIGIÃO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D4DDF232-1CC3-4202-B198-C0AF90E8168C}"/>
              </a:ext>
            </a:extLst>
          </p:cNvPr>
          <p:cNvSpPr/>
          <p:nvPr/>
        </p:nvSpPr>
        <p:spPr>
          <a:xfrm>
            <a:off x="-1076413" y="8054137"/>
            <a:ext cx="4810213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1740" y="3397559"/>
            <a:ext cx="16824521" cy="349188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28645" y="988452"/>
            <a:ext cx="7030655" cy="10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CD9CE00-0B1F-4B18-988F-1EFECD0BA9B6}"/>
              </a:ext>
            </a:extLst>
          </p:cNvPr>
          <p:cNvSpPr/>
          <p:nvPr/>
        </p:nvSpPr>
        <p:spPr>
          <a:xfrm>
            <a:off x="10515600" y="2043140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23111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561013"/>
            <a:ext cx="12314696" cy="330063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12894" y="4090090"/>
            <a:ext cx="11301259" cy="330561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534487"/>
            <a:ext cx="7030655" cy="10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16954" y="401137"/>
            <a:ext cx="5042346" cy="180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Caso Santa Casa</a:t>
            </a:r>
          </a:p>
          <a:p>
            <a:pPr algn="ctr">
              <a:lnSpc>
                <a:spcPts val="7280"/>
              </a:lnSpc>
            </a:pPr>
            <a:endParaRPr lang="en-US" sz="520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1" y="7395709"/>
            <a:ext cx="9867900" cy="2881491"/>
          </a:xfrm>
          <a:prstGeom prst="rect">
            <a:avLst/>
          </a:prstGeom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E8349467-1D5A-45E9-B9E3-990E8BBFD2EE}"/>
              </a:ext>
            </a:extLst>
          </p:cNvPr>
          <p:cNvSpPr/>
          <p:nvPr/>
        </p:nvSpPr>
        <p:spPr>
          <a:xfrm>
            <a:off x="1286224" y="1574247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95676" y="0"/>
            <a:ext cx="13292324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46670" y="78220"/>
            <a:ext cx="5042346" cy="2746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 lang="en-US" sz="5200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7279"/>
              </a:lnSpc>
            </a:pPr>
            <a:r>
              <a:rPr lang="en-US" sz="4800" dirty="0">
                <a:solidFill>
                  <a:srgbClr val="000000"/>
                </a:solidFill>
                <a:latin typeface="Open Sans"/>
              </a:rPr>
              <a:t>Caso Santa Casa</a:t>
            </a:r>
          </a:p>
          <a:p>
            <a:pPr algn="ctr">
              <a:lnSpc>
                <a:spcPts val="7280"/>
              </a:lnSpc>
            </a:pPr>
            <a:endParaRPr lang="en-US" sz="52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CC444957-4C3F-4D60-A101-FBC757632ED0}"/>
              </a:ext>
            </a:extLst>
          </p:cNvPr>
          <p:cNvSpPr/>
          <p:nvPr/>
        </p:nvSpPr>
        <p:spPr>
          <a:xfrm>
            <a:off x="-20165" y="1876508"/>
            <a:ext cx="5015842" cy="66592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6005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78304" y="4472694"/>
            <a:ext cx="15280996" cy="383012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66800"/>
            <a:ext cx="7030655" cy="10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30518" y="1998077"/>
            <a:ext cx="10528782" cy="180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Caso SPDM (Hospital São Paulo)</a:t>
            </a:r>
          </a:p>
          <a:p>
            <a:pPr algn="ctr">
              <a:lnSpc>
                <a:spcPts val="7280"/>
              </a:lnSpc>
            </a:pPr>
            <a:endParaRPr lang="en-US" sz="52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FE24E1D3-B451-41D7-B8D8-70F2D8F7ADE2}"/>
              </a:ext>
            </a:extLst>
          </p:cNvPr>
          <p:cNvSpPr/>
          <p:nvPr/>
        </p:nvSpPr>
        <p:spPr>
          <a:xfrm>
            <a:off x="1332710" y="2240487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7001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04375" y="0"/>
            <a:ext cx="13083625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55058"/>
            <a:ext cx="5582840" cy="973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0"/>
              </a:lnSpc>
            </a:pPr>
            <a:r>
              <a:rPr lang="en-US" sz="66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8915" y="1495248"/>
            <a:ext cx="3785010" cy="364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Caso SPDM (Hospital São Paulo)</a:t>
            </a:r>
          </a:p>
          <a:p>
            <a:pPr algn="ctr">
              <a:lnSpc>
                <a:spcPts val="7280"/>
              </a:lnSpc>
            </a:pPr>
            <a:endParaRPr lang="en-US" sz="52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DD79C6DA-21B5-4A14-A17C-570B6FC9796A}"/>
              </a:ext>
            </a:extLst>
          </p:cNvPr>
          <p:cNvSpPr/>
          <p:nvPr/>
        </p:nvSpPr>
        <p:spPr>
          <a:xfrm>
            <a:off x="79277" y="1325560"/>
            <a:ext cx="5073921" cy="45719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C6F906C8-B209-4030-AA4D-02EA5E27C448}"/>
              </a:ext>
            </a:extLst>
          </p:cNvPr>
          <p:cNvSpPr/>
          <p:nvPr/>
        </p:nvSpPr>
        <p:spPr>
          <a:xfrm>
            <a:off x="65227" y="4305300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1028700" y="1066800"/>
            <a:ext cx="7030655" cy="102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974122" y="1998077"/>
            <a:ext cx="10528782" cy="88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Caso BOMPAR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7B825DF9-B3AF-4BE6-8851-6D5095F9BE76}"/>
              </a:ext>
            </a:extLst>
          </p:cNvPr>
          <p:cNvSpPr/>
          <p:nvPr/>
        </p:nvSpPr>
        <p:spPr>
          <a:xfrm>
            <a:off x="1055204" y="3024604"/>
            <a:ext cx="5073921" cy="45719"/>
          </a:xfrm>
          <a:prstGeom prst="rect">
            <a:avLst/>
          </a:prstGeom>
          <a:solidFill>
            <a:srgbClr val="CDA63C"/>
          </a:solidFill>
        </p:spPr>
      </p:sp>
      <p:pic>
        <p:nvPicPr>
          <p:cNvPr id="15" name="Imagem 1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372EDFAC-CB44-48C3-B8DC-5A050E59C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4" y="3212410"/>
            <a:ext cx="7395192" cy="1702490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7AFCDB4E-4951-456F-AA8A-C6EFFB50D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19" y="5056987"/>
            <a:ext cx="7451377" cy="5161383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C1DC9675-A967-4F20-9312-9E8BA012B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396" y="190500"/>
            <a:ext cx="8345065" cy="6554115"/>
          </a:xfrm>
          <a:prstGeom prst="rect">
            <a:avLst/>
          </a:prstGeom>
        </p:spPr>
      </p:pic>
      <p:pic>
        <p:nvPicPr>
          <p:cNvPr id="21" name="Imagem 20" descr="Imagem preta e branca de uma pessoa&#10;&#10;Descrição gerada automaticamente com confiança média">
            <a:extLst>
              <a:ext uri="{FF2B5EF4-FFF2-40B4-BE49-F238E27FC236}">
                <a16:creationId xmlns:a16="http://schemas.microsoft.com/office/drawing/2014/main" id="{7F02AF32-1FC1-4B1E-97AD-AD444509D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396" y="6744615"/>
            <a:ext cx="8769403" cy="35423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202126" y="5676116"/>
            <a:ext cx="9930759" cy="25230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3" name="TextBox 3"/>
          <p:cNvSpPr txBox="1"/>
          <p:nvPr/>
        </p:nvSpPr>
        <p:spPr>
          <a:xfrm>
            <a:off x="5202126" y="2817277"/>
            <a:ext cx="9820379" cy="245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83"/>
              </a:lnSpc>
            </a:pPr>
            <a:r>
              <a:rPr lang="en-US" sz="8712">
                <a:solidFill>
                  <a:srgbClr val="1A1B18"/>
                </a:solidFill>
                <a:latin typeface="Pathway Gothic One Bold"/>
              </a:rPr>
              <a:t>Como coletamos os dados para análise?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02126" y="5829300"/>
            <a:ext cx="9820379" cy="4230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749"/>
              </a:lnSpc>
              <a:buFontTx/>
              <a:buChar char="-"/>
            </a:pP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Utilizando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o Python '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debugamos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' a API da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Secretária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da Fazenda do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Município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de São Paulo;</a:t>
            </a:r>
          </a:p>
          <a:p>
            <a:pPr algn="just">
              <a:lnSpc>
                <a:spcPts val="3749"/>
              </a:lnSpc>
            </a:pPr>
            <a:r>
              <a:rPr lang="en-US" sz="25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- </a:t>
            </a:r>
            <a:r>
              <a:rPr lang="en-US" sz="2000" i="1" spc="-37" dirty="0" err="1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Bibliotecas</a:t>
            </a:r>
            <a:r>
              <a:rPr lang="en-US" sz="20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 </a:t>
            </a:r>
            <a:r>
              <a:rPr lang="en-US" sz="2000" i="1" spc="-37" dirty="0" err="1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utilizadas</a:t>
            </a:r>
            <a:r>
              <a:rPr lang="en-US" sz="20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: requests, </a:t>
            </a:r>
            <a:r>
              <a:rPr lang="en-US" sz="2000" i="1" spc="-37" dirty="0" err="1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pycurl</a:t>
            </a:r>
            <a:r>
              <a:rPr lang="en-US" sz="20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, </a:t>
            </a:r>
            <a:r>
              <a:rPr lang="en-US" sz="2000" i="1" spc="-37" dirty="0" err="1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os</a:t>
            </a:r>
            <a:r>
              <a:rPr lang="en-US" sz="20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, json, re, pandas, </a:t>
            </a:r>
            <a:r>
              <a:rPr lang="en-US" sz="2000" i="1" spc="-37" dirty="0" err="1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tqdm</a:t>
            </a:r>
            <a:r>
              <a:rPr lang="en-US" sz="20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, </a:t>
            </a:r>
            <a:r>
              <a:rPr lang="en-US" sz="2000" i="1" spc="-37" dirty="0" err="1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sqlalchemy</a:t>
            </a:r>
            <a:r>
              <a:rPr lang="en-US" sz="20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, </a:t>
            </a:r>
            <a:r>
              <a:rPr lang="en-US" sz="2000" i="1" spc="-37" dirty="0" err="1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multiprocess</a:t>
            </a:r>
            <a:r>
              <a:rPr lang="en-US" sz="20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, </a:t>
            </a:r>
            <a:r>
              <a:rPr lang="en-US" sz="2000" i="1" spc="-37" dirty="0" err="1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concurrent.futures</a:t>
            </a:r>
            <a:r>
              <a:rPr lang="en-US" sz="20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, threading, time, </a:t>
            </a:r>
            <a:r>
              <a:rPr lang="en-US" sz="2000" i="1" spc="-37" dirty="0" err="1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Python.display</a:t>
            </a:r>
            <a:r>
              <a:rPr lang="en-US" sz="2000" i="1" spc="-37" dirty="0">
                <a:solidFill>
                  <a:srgbClr val="1A1B18"/>
                </a:solidFill>
                <a:latin typeface="Clear Sans Thin Bold"/>
                <a:sym typeface="Wingdings" panose="05000000000000000000" pitchFamily="2" charset="2"/>
              </a:rPr>
              <a:t>;</a:t>
            </a:r>
            <a:endParaRPr lang="en-US" sz="2000" i="1" spc="-37" dirty="0">
              <a:solidFill>
                <a:srgbClr val="1A1B18"/>
              </a:solidFill>
              <a:latin typeface="Clear Sans Thin Bold"/>
            </a:endParaRPr>
          </a:p>
          <a:p>
            <a:pPr algn="just">
              <a:lnSpc>
                <a:spcPts val="3749"/>
              </a:lnSpc>
            </a:pP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-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Extraímos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todos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lançamentos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pagos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pelo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Fundo Municipal de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Saúde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e do Fundo Municipal de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Assistência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Social (2018-2020);</a:t>
            </a:r>
          </a:p>
          <a:p>
            <a:pPr algn="just">
              <a:lnSpc>
                <a:spcPts val="3749"/>
              </a:lnSpc>
            </a:pP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-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Compusemos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um Banco de Dados no PostgreSQL;</a:t>
            </a:r>
          </a:p>
          <a:p>
            <a:pPr algn="just">
              <a:lnSpc>
                <a:spcPts val="3749"/>
              </a:lnSpc>
            </a:pP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-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Exploramos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dados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usando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o Tableau e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criamos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</a:t>
            </a:r>
            <a:r>
              <a:rPr lang="en-US" sz="2500" spc="-37" dirty="0" err="1">
                <a:solidFill>
                  <a:srgbClr val="1A1B18"/>
                </a:solidFill>
                <a:latin typeface="Clear Sans Thin Bold"/>
              </a:rPr>
              <a:t>visualização</a:t>
            </a:r>
            <a:r>
              <a:rPr lang="en-US" sz="2500" spc="-37" dirty="0">
                <a:solidFill>
                  <a:srgbClr val="1A1B18"/>
                </a:solidFill>
                <a:latin typeface="Clear Sans Thin Bold"/>
              </a:rPr>
              <a:t> no Tableau e Canvas;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828925" y="-687869"/>
            <a:ext cx="5657850" cy="11662738"/>
            <a:chOff x="0" y="0"/>
            <a:chExt cx="1624330" cy="3348292"/>
          </a:xfrm>
        </p:grpSpPr>
        <p:sp>
          <p:nvSpPr>
            <p:cNvPr id="6" name="Freeform 6"/>
            <p:cNvSpPr/>
            <p:nvPr/>
          </p:nvSpPr>
          <p:spPr>
            <a:xfrm>
              <a:off x="41910" y="43180"/>
              <a:ext cx="1576070" cy="3300032"/>
            </a:xfrm>
            <a:custGeom>
              <a:avLst/>
              <a:gdLst/>
              <a:ahLst/>
              <a:cxnLst/>
              <a:rect l="l" t="t" r="r" b="b"/>
              <a:pathLst>
                <a:path w="1576070" h="3300032">
                  <a:moveTo>
                    <a:pt x="0" y="0"/>
                  </a:moveTo>
                  <a:lnTo>
                    <a:pt x="1576070" y="0"/>
                  </a:lnTo>
                  <a:lnTo>
                    <a:pt x="1576070" y="3300032"/>
                  </a:lnTo>
                  <a:lnTo>
                    <a:pt x="0" y="330003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5560" y="35560"/>
              <a:ext cx="1588770" cy="3312732"/>
            </a:xfrm>
            <a:custGeom>
              <a:avLst/>
              <a:gdLst/>
              <a:ahLst/>
              <a:cxnLst/>
              <a:rect l="l" t="t" r="r" b="b"/>
              <a:pathLst>
                <a:path w="1588770" h="3312732">
                  <a:moveTo>
                    <a:pt x="1588770" y="3312732"/>
                  </a:moveTo>
                  <a:lnTo>
                    <a:pt x="0" y="3312732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3312732"/>
                  </a:lnTo>
                  <a:close/>
                  <a:moveTo>
                    <a:pt x="12700" y="3300032"/>
                  </a:moveTo>
                  <a:lnTo>
                    <a:pt x="1576070" y="3300032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330003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576070" cy="3300032"/>
            </a:xfrm>
            <a:custGeom>
              <a:avLst/>
              <a:gdLst/>
              <a:ahLst/>
              <a:cxnLst/>
              <a:rect l="l" t="t" r="r" b="b"/>
              <a:pathLst>
                <a:path w="1576070" h="3300032">
                  <a:moveTo>
                    <a:pt x="0" y="0"/>
                  </a:moveTo>
                  <a:lnTo>
                    <a:pt x="1576070" y="0"/>
                  </a:lnTo>
                  <a:lnTo>
                    <a:pt x="1576070" y="3300032"/>
                  </a:lnTo>
                  <a:lnTo>
                    <a:pt x="0" y="330003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5408366" y="-430539"/>
            <a:ext cx="5477921" cy="11405408"/>
            <a:chOff x="0" y="0"/>
            <a:chExt cx="1853025" cy="3858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3025" cy="3858126"/>
            </a:xfrm>
            <a:custGeom>
              <a:avLst/>
              <a:gdLst/>
              <a:ahLst/>
              <a:cxnLst/>
              <a:rect l="l" t="t" r="r" b="b"/>
              <a:pathLst>
                <a:path w="1853025" h="3858126">
                  <a:moveTo>
                    <a:pt x="0" y="0"/>
                  </a:moveTo>
                  <a:lnTo>
                    <a:pt x="1853025" y="0"/>
                  </a:lnTo>
                  <a:lnTo>
                    <a:pt x="1853025" y="3858126"/>
                  </a:lnTo>
                  <a:lnTo>
                    <a:pt x="0" y="3858126"/>
                  </a:lnTo>
                  <a:close/>
                </a:path>
              </a:pathLst>
            </a:custGeom>
            <a:solidFill>
              <a:srgbClr val="CDA63C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20016" y="0"/>
            <a:ext cx="13067984" cy="1021378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581941"/>
            <a:ext cx="7030655" cy="93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64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002833" y="1418309"/>
            <a:ext cx="10528782" cy="88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Caso BOMPAR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3E8E705E-74B4-483F-BF0D-260244EC0089}"/>
              </a:ext>
            </a:extLst>
          </p:cNvPr>
          <p:cNvSpPr/>
          <p:nvPr/>
        </p:nvSpPr>
        <p:spPr>
          <a:xfrm>
            <a:off x="36443" y="2321750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2385" y="0"/>
            <a:ext cx="13115615" cy="1021378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581941"/>
            <a:ext cx="7030655" cy="93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64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040933" y="1418309"/>
            <a:ext cx="10528782" cy="88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Caso BOMPAR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188" y="2657623"/>
            <a:ext cx="4242042" cy="2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Variação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2018 para 2019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em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- 3,9%; mas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já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2019 para 2020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foi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71,64%</a:t>
            </a:r>
          </a:p>
          <a:p>
            <a:pPr algn="ctr">
              <a:lnSpc>
                <a:spcPts val="4759"/>
              </a:lnSpc>
            </a:pPr>
            <a:endParaRPr lang="en-US" sz="3400" dirty="0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B8CFED0F-881D-423E-AF13-13E0DBAADA46}"/>
              </a:ext>
            </a:extLst>
          </p:cNvPr>
          <p:cNvSpPr/>
          <p:nvPr/>
        </p:nvSpPr>
        <p:spPr>
          <a:xfrm>
            <a:off x="36443" y="2321750"/>
            <a:ext cx="5073921" cy="45719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D3869216-3DAC-4F8F-9D00-CFBA4D785D2F}"/>
              </a:ext>
            </a:extLst>
          </p:cNvPr>
          <p:cNvSpPr/>
          <p:nvPr/>
        </p:nvSpPr>
        <p:spPr>
          <a:xfrm>
            <a:off x="36442" y="5441247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26342" y="0"/>
            <a:ext cx="13161658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581941"/>
            <a:ext cx="7030655" cy="93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64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698030" y="1418309"/>
            <a:ext cx="10528782" cy="173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</a:rPr>
              <a:t>Caso Santa Lúcia</a:t>
            </a: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5792F8E-43A1-446D-A18D-EB76F8480B68}"/>
              </a:ext>
            </a:extLst>
          </p:cNvPr>
          <p:cNvSpPr/>
          <p:nvPr/>
        </p:nvSpPr>
        <p:spPr>
          <a:xfrm>
            <a:off x="36443" y="2321750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0" y="581941"/>
            <a:ext cx="7030655" cy="93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64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698030" y="1418309"/>
            <a:ext cx="10528782" cy="173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</a:rPr>
              <a:t>Caso Santa Lúcia</a:t>
            </a: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10199" y="581942"/>
            <a:ext cx="12344401" cy="5978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70"/>
              </a:lnSpc>
            </a:pPr>
            <a:r>
              <a:rPr lang="en-US" sz="2800" dirty="0">
                <a:solidFill>
                  <a:srgbClr val="000000"/>
                </a:solidFill>
                <a:latin typeface="Open Sans Light Bold"/>
                <a:sym typeface="Wingdings" panose="05000000000000000000" pitchFamily="2" charset="2"/>
              </a:rPr>
              <a:t> </a:t>
            </a:r>
          </a:p>
          <a:p>
            <a:pPr marL="457200" indent="-457200" algn="just">
              <a:lnSpc>
                <a:spcPts val="3570"/>
              </a:lnSpc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2016: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denúncia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desvio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verbas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públicas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campanha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eleitoral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de 2012 do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fundador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do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instituto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Genário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Nascimento da Cruz; </a:t>
            </a:r>
          </a:p>
          <a:p>
            <a:pPr marL="457200" indent="-457200" algn="just">
              <a:lnSpc>
                <a:spcPts val="3570"/>
              </a:lnSpc>
              <a:buFont typeface="Wingdings" panose="05000000000000000000" pitchFamily="2" charset="2"/>
              <a:buChar char="à"/>
            </a:pPr>
            <a:endParaRPr lang="en-US" sz="2800" dirty="0">
              <a:solidFill>
                <a:srgbClr val="000000"/>
              </a:solidFill>
              <a:latin typeface="Open Sans Light Bold"/>
            </a:endParaRPr>
          </a:p>
          <a:p>
            <a:pPr algn="just">
              <a:lnSpc>
                <a:spcPts val="3570"/>
              </a:lnSpc>
            </a:pPr>
            <a:r>
              <a:rPr lang="en-US" sz="2800" dirty="0">
                <a:solidFill>
                  <a:srgbClr val="000000"/>
                </a:solidFill>
                <a:latin typeface="Open Sans Light Bold"/>
                <a:sym typeface="Wingdings" panose="05000000000000000000" pitchFamily="2" charset="2"/>
              </a:rPr>
              <a:t>  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então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candidato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à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vereança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do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município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apresentou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valores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doações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sua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campanha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depositados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nome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funcionários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da ONG,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somando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cerca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de 30% da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verba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. </a:t>
            </a:r>
          </a:p>
          <a:p>
            <a:pPr algn="just">
              <a:lnSpc>
                <a:spcPts val="3570"/>
              </a:lnSpc>
            </a:pPr>
            <a:endParaRPr lang="en-US" sz="2800" dirty="0">
              <a:solidFill>
                <a:srgbClr val="000000"/>
              </a:solidFill>
              <a:latin typeface="Open Sans Light Bold"/>
            </a:endParaRPr>
          </a:p>
          <a:p>
            <a:pPr algn="just">
              <a:lnSpc>
                <a:spcPts val="3570"/>
              </a:lnSpc>
            </a:pP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Open Sans Light Bold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Na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declaração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gastos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da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mesma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campanha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, é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citado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o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nome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de Antonio Araujo dos Santos,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então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motorista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da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instituição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, que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teria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trabalhado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também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como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motorista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Genário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durante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Open Sans Light Bold"/>
              </a:rPr>
              <a:t>campanha</a:t>
            </a:r>
            <a:r>
              <a:rPr lang="en-US" sz="2800" dirty="0">
                <a:solidFill>
                  <a:srgbClr val="000000"/>
                </a:solidFill>
                <a:latin typeface="Open Sans Light Bold"/>
              </a:rPr>
              <a:t>; </a:t>
            </a:r>
            <a:endParaRPr lang="en-US" sz="2550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B21C2D1-6803-4E32-A36D-9B039EC31D42}"/>
              </a:ext>
            </a:extLst>
          </p:cNvPr>
          <p:cNvSpPr/>
          <p:nvPr/>
        </p:nvSpPr>
        <p:spPr>
          <a:xfrm>
            <a:off x="36443" y="2321750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0" y="581941"/>
            <a:ext cx="7030655" cy="93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64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698030" y="1418309"/>
            <a:ext cx="10528782" cy="173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</a:rPr>
              <a:t>Caso Santa Lúcia</a:t>
            </a: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19255" y="311333"/>
            <a:ext cx="12840146" cy="7817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70"/>
              </a:lnSpc>
              <a:buFont typeface="Wingdings" panose="05000000000000000000" pitchFamily="2" charset="2"/>
              <a:buChar char="à"/>
            </a:pPr>
            <a:endParaRPr lang="en-US" sz="2550" dirty="0">
              <a:solidFill>
                <a:srgbClr val="000000"/>
              </a:solidFill>
              <a:latin typeface="Open Sans Light Bold"/>
            </a:endParaRPr>
          </a:p>
          <a:p>
            <a:pPr marL="457200" indent="-457200" algn="just">
              <a:lnSpc>
                <a:spcPts val="3570"/>
              </a:lnSpc>
              <a:buFont typeface="Wingdings" panose="05000000000000000000" pitchFamily="2" charset="2"/>
              <a:buChar char="à"/>
            </a:pP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Além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disso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,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outras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irregularidades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foram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apontadas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na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gestão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do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instituto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. Com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arrecadação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mensal, à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época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,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quase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2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milhões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mensais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, R$42 mil, que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eram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supostamente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destinados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ao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pagamento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serviços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limpeza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,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na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verdade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eram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utilizados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para o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pagamento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equipe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segurança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,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acordo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com as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notas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fiscais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apresentadas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. </a:t>
            </a:r>
          </a:p>
          <a:p>
            <a:pPr marL="457200" indent="-457200" algn="just">
              <a:lnSpc>
                <a:spcPts val="3570"/>
              </a:lnSpc>
              <a:buFont typeface="Wingdings" panose="05000000000000000000" pitchFamily="2" charset="2"/>
              <a:buChar char="à"/>
            </a:pPr>
            <a:endParaRPr lang="en-US" sz="2550" dirty="0">
              <a:solidFill>
                <a:srgbClr val="000000"/>
              </a:solidFill>
              <a:latin typeface="Open Sans Light Bold"/>
            </a:endParaRPr>
          </a:p>
          <a:p>
            <a:pPr marL="457200" indent="-457200" algn="just">
              <a:lnSpc>
                <a:spcPts val="3570"/>
              </a:lnSpc>
              <a:buFont typeface="Wingdings" panose="05000000000000000000" pitchFamily="2" charset="2"/>
              <a:buChar char="à"/>
            </a:pP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O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instituto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possui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também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um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elevado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número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processos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trabalhistas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por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pagamento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de horas extras, vale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alimentação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,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insalubridade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demissões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indevidas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por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justa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causa.  </a:t>
            </a:r>
          </a:p>
          <a:p>
            <a:pPr marL="457200" indent="-457200" algn="just">
              <a:lnSpc>
                <a:spcPts val="3570"/>
              </a:lnSpc>
              <a:buFont typeface="Wingdings" panose="05000000000000000000" pitchFamily="2" charset="2"/>
              <a:buChar char="à"/>
            </a:pPr>
            <a:endParaRPr lang="en-US" sz="2550" dirty="0">
              <a:solidFill>
                <a:srgbClr val="000000"/>
              </a:solidFill>
              <a:latin typeface="Open Sans Light Bold"/>
            </a:endParaRPr>
          </a:p>
          <a:p>
            <a:pPr marL="457200" indent="-457200" algn="just">
              <a:lnSpc>
                <a:spcPts val="3570"/>
              </a:lnSpc>
              <a:buFont typeface="Wingdings" panose="05000000000000000000" pitchFamily="2" charset="2"/>
              <a:buChar char="à"/>
            </a:pP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2013: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Mais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, o Instituto Santa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Lúcia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foi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chamado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a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comparecer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uma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CPI da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Câmara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dos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Vereadores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, para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prestar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esclarecimentos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do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porquê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fez o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devido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encaminhamento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com as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autoridades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policias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quando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esteve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a par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casos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exploração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sexual de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menores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no terminal de cargas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Fernão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Dias, </a:t>
            </a:r>
            <a:r>
              <a:rPr lang="en-US" sz="2550" dirty="0" err="1">
                <a:solidFill>
                  <a:srgbClr val="000000"/>
                </a:solidFill>
                <a:latin typeface="Open Sans Light Bold"/>
              </a:rPr>
              <a:t>na</a:t>
            </a:r>
            <a:r>
              <a:rPr lang="en-US" sz="2550" dirty="0">
                <a:solidFill>
                  <a:srgbClr val="000000"/>
                </a:solidFill>
                <a:latin typeface="Open Sans Light Bold"/>
              </a:rPr>
              <a:t> Zona Norte da Capital.</a:t>
            </a:r>
          </a:p>
          <a:p>
            <a:pPr algn="ctr">
              <a:lnSpc>
                <a:spcPts val="3570"/>
              </a:lnSpc>
            </a:pPr>
            <a:endParaRPr lang="en-US" sz="2550" dirty="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59424AA-52BC-4E59-9672-908F744CF8AA}"/>
              </a:ext>
            </a:extLst>
          </p:cNvPr>
          <p:cNvSpPr/>
          <p:nvPr/>
        </p:nvSpPr>
        <p:spPr>
          <a:xfrm>
            <a:off x="36443" y="2321750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  <p:extLst>
      <p:ext uri="{BB962C8B-B14F-4D97-AF65-F5344CB8AC3E}">
        <p14:creationId xmlns:p14="http://schemas.microsoft.com/office/powerpoint/2010/main" val="813701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20016" y="0"/>
            <a:ext cx="13067984" cy="1021378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581941"/>
            <a:ext cx="7030655" cy="93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64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698030" y="1418309"/>
            <a:ext cx="10528782" cy="85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</a:rPr>
              <a:t>Caso APOIO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AFB2B738-B6DB-4897-905E-8E935CC97D31}"/>
              </a:ext>
            </a:extLst>
          </p:cNvPr>
          <p:cNvSpPr/>
          <p:nvPr/>
        </p:nvSpPr>
        <p:spPr>
          <a:xfrm>
            <a:off x="36443" y="2321750"/>
            <a:ext cx="5073921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533406" y="581941"/>
            <a:ext cx="7030655" cy="93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64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202724" y="1418309"/>
            <a:ext cx="10528782" cy="85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</a:rPr>
              <a:t>Caso APOIO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62100" y="309441"/>
            <a:ext cx="11621100" cy="4583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11"/>
              </a:lnSpc>
            </a:pPr>
            <a:endParaRPr lang="en-US" sz="2865" dirty="0">
              <a:solidFill>
                <a:srgbClr val="000000"/>
              </a:solidFill>
              <a:latin typeface="Open Sans Light Bold"/>
              <a:sym typeface="Wingdings" panose="05000000000000000000" pitchFamily="2" charset="2"/>
            </a:endParaRPr>
          </a:p>
          <a:p>
            <a:pPr algn="just">
              <a:lnSpc>
                <a:spcPts val="4011"/>
              </a:lnSpc>
            </a:pPr>
            <a:r>
              <a:rPr lang="en-US" sz="2865" dirty="0">
                <a:solidFill>
                  <a:srgbClr val="000000"/>
                </a:solidFill>
                <a:latin typeface="Open Sans Light Bold"/>
                <a:sym typeface="Wingdings" panose="05000000000000000000" pitchFamily="2" charset="2"/>
              </a:rPr>
              <a:t>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investigação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ocorrida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2019,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Manoel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Del Rio Blas Filho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teve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prisão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preventiva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decretada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sob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acusação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participação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organização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extorsão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moradores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prédios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ocupados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por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movimentos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populares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na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cidade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 São Paulo. De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acordo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com as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denúncias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,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Manoel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,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considerado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o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líder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da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organização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,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aparecia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épocas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eleitorais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determinando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os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candidatos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a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serem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votados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pelos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moradores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e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teria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ameaçado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morte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testemunhas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ouvidas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no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processo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.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DBEA43DE-F7F0-486C-8939-EAB527A2B5F3}"/>
              </a:ext>
            </a:extLst>
          </p:cNvPr>
          <p:cNvSpPr/>
          <p:nvPr/>
        </p:nvSpPr>
        <p:spPr>
          <a:xfrm>
            <a:off x="36443" y="2321750"/>
            <a:ext cx="5678557" cy="45719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68648" y="9626948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533406" y="581941"/>
            <a:ext cx="7030655" cy="93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6400">
                <a:solidFill>
                  <a:srgbClr val="1A1B18"/>
                </a:solidFill>
                <a:latin typeface="Cormorant Garamond Bold Bold"/>
              </a:rPr>
              <a:t>CORRUPÇÃO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202724" y="1418309"/>
            <a:ext cx="10528782" cy="85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</a:rPr>
              <a:t>Caso APOIO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62100" y="309441"/>
            <a:ext cx="11163900" cy="3557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11"/>
              </a:lnSpc>
            </a:pP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A APOIO é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investigada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por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irregularidade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no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uso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verbas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públicas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para a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compra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computadores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para creches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desde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2018.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novembro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 2020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teve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R$690 mil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dinheiro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vivo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apreendidos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em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sua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sede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, no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centro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de São Paulo. Segundo a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investigação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, a ONG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comprava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computadores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superfaturados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(30%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acima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do valor de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custo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) de um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pequeno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supermercado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localizado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na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 Santa </a:t>
            </a:r>
            <a:r>
              <a:rPr lang="en-US" sz="2865" dirty="0" err="1">
                <a:solidFill>
                  <a:srgbClr val="000000"/>
                </a:solidFill>
                <a:latin typeface="Open Sans Light Bold"/>
              </a:rPr>
              <a:t>Ifigênia</a:t>
            </a:r>
            <a:r>
              <a:rPr lang="en-US" sz="2865" dirty="0">
                <a:solidFill>
                  <a:srgbClr val="000000"/>
                </a:solidFill>
                <a:latin typeface="Open Sans Light Bold"/>
              </a:rPr>
              <a:t>.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E3A9F555-1337-406A-98BF-2EAE1C676347}"/>
              </a:ext>
            </a:extLst>
          </p:cNvPr>
          <p:cNvSpPr/>
          <p:nvPr/>
        </p:nvSpPr>
        <p:spPr>
          <a:xfrm>
            <a:off x="36443" y="2321750"/>
            <a:ext cx="5678557" cy="45719"/>
          </a:xfrm>
          <a:prstGeom prst="rect">
            <a:avLst/>
          </a:prstGeom>
          <a:solidFill>
            <a:srgbClr val="CDA63C"/>
          </a:solidFill>
        </p:spPr>
      </p:sp>
    </p:spTree>
    <p:extLst>
      <p:ext uri="{BB962C8B-B14F-4D97-AF65-F5344CB8AC3E}">
        <p14:creationId xmlns:p14="http://schemas.microsoft.com/office/powerpoint/2010/main" val="307972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03225" y="3575750"/>
            <a:ext cx="10729983" cy="42653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3" name="TextBox 3"/>
          <p:cNvSpPr txBox="1"/>
          <p:nvPr/>
        </p:nvSpPr>
        <p:spPr>
          <a:xfrm>
            <a:off x="836603" y="2459267"/>
            <a:ext cx="10463226" cy="11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6"/>
              </a:lnSpc>
            </a:pPr>
            <a:r>
              <a:rPr lang="en-US" sz="7851">
                <a:solidFill>
                  <a:srgbClr val="1A1B18"/>
                </a:solidFill>
                <a:latin typeface="Cormorant Garamond Bold Bold"/>
              </a:rPr>
              <a:t> FUNDOS MUNICIPAIS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782" y="5971356"/>
            <a:ext cx="3803046" cy="332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0"/>
              </a:lnSpc>
            </a:pP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É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através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dos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Fundos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Municipais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que a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Prefeitura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transfere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seus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recursos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e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terceiriza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a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gestão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dos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serviços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públicos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para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pessoas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jurídidas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que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são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controladas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pela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sociedade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civil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através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de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seus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Conselhos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spc="-32" dirty="0" err="1">
                <a:solidFill>
                  <a:srgbClr val="1A1B18"/>
                </a:solidFill>
                <a:latin typeface="Overpass Light"/>
              </a:rPr>
              <a:t>específicos</a:t>
            </a:r>
            <a:r>
              <a:rPr lang="en-US" sz="2400" spc="-32" dirty="0">
                <a:solidFill>
                  <a:srgbClr val="1A1B18"/>
                </a:solidFill>
                <a:latin typeface="Overpass Ligh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68216" y="5952306"/>
            <a:ext cx="4090902" cy="3942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Os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Fundos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Municipais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de São Paulo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foram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criados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ao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longo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dos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anos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1990 e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meados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dos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anos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2000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através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de leis e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decretos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. No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caso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da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Assistência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Social 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em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1997 e no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caso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da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Saúde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 </a:t>
            </a:r>
            <a:r>
              <a:rPr lang="en-US" sz="2400" dirty="0" err="1">
                <a:solidFill>
                  <a:srgbClr val="1A1B18"/>
                </a:solidFill>
                <a:latin typeface="Overpass Light"/>
              </a:rPr>
              <a:t>em</a:t>
            </a:r>
            <a:r>
              <a:rPr lang="en-US" sz="2400" dirty="0">
                <a:solidFill>
                  <a:srgbClr val="1A1B18"/>
                </a:solidFill>
                <a:latin typeface="Overpass Light"/>
              </a:rPr>
              <a:t> 2002/2003.</a:t>
            </a: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1A1B18"/>
              </a:solidFill>
              <a:latin typeface="Overpass Light"/>
            </a:endParaRP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1A1B18"/>
              </a:solidFill>
              <a:latin typeface="Overpas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3815" y="1028700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028700" y="1066800"/>
            <a:ext cx="12432196" cy="30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49"/>
              </a:lnSpc>
            </a:pPr>
            <a:r>
              <a:rPr lang="en-US" sz="7000">
                <a:solidFill>
                  <a:srgbClr val="FAFAFA"/>
                </a:solidFill>
                <a:latin typeface="Cormorant Garamond Bold Bold"/>
              </a:rPr>
              <a:t>QUAIS EVIDÊNCIAS ENCONTRAMOS EM NOSSA EXPLORAÇÃO?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5963728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1" name="TextBox 11"/>
          <p:cNvSpPr txBox="1"/>
          <p:nvPr/>
        </p:nvSpPr>
        <p:spPr>
          <a:xfrm>
            <a:off x="1028700" y="6210047"/>
            <a:ext cx="3622444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3000" spc="-45" dirty="0">
                <a:solidFill>
                  <a:srgbClr val="FAFAFA"/>
                </a:solidFill>
                <a:latin typeface="Overpass Light"/>
              </a:rPr>
              <a:t>A </a:t>
            </a:r>
            <a:r>
              <a:rPr lang="en-US" sz="3000" spc="-45" dirty="0" err="1">
                <a:solidFill>
                  <a:srgbClr val="FAFAFA"/>
                </a:solidFill>
                <a:latin typeface="Overpass Light"/>
              </a:rPr>
              <a:t>totalidade</a:t>
            </a:r>
            <a:r>
              <a:rPr lang="en-US" sz="3000" spc="-45" dirty="0">
                <a:solidFill>
                  <a:srgbClr val="FAFAFA"/>
                </a:solidFill>
                <a:latin typeface="Overpass Light"/>
              </a:rPr>
              <a:t> da </a:t>
            </a:r>
            <a:r>
              <a:rPr lang="en-US" sz="3000" spc="-45" dirty="0" err="1">
                <a:solidFill>
                  <a:srgbClr val="FAFAFA"/>
                </a:solidFill>
                <a:latin typeface="Overpass Light"/>
              </a:rPr>
              <a:t>verba</a:t>
            </a:r>
            <a:r>
              <a:rPr lang="en-US" sz="3000" spc="-45" dirty="0">
                <a:solidFill>
                  <a:srgbClr val="FAFAFA"/>
                </a:solidFill>
                <a:latin typeface="Overpass Light"/>
              </a:rPr>
              <a:t> (9,8bi) do </a:t>
            </a:r>
            <a:r>
              <a:rPr lang="en-US" sz="3000" spc="-45" dirty="0" err="1">
                <a:solidFill>
                  <a:srgbClr val="FAFAFA"/>
                </a:solidFill>
                <a:latin typeface="Overpass Light"/>
              </a:rPr>
              <a:t>fundo</a:t>
            </a:r>
            <a:r>
              <a:rPr lang="en-US" sz="3000" spc="-45" dirty="0">
                <a:solidFill>
                  <a:srgbClr val="FAFAFA"/>
                </a:solidFill>
                <a:latin typeface="Overpass Light"/>
              </a:rPr>
              <a:t> municipal da </a:t>
            </a:r>
            <a:r>
              <a:rPr lang="en-US" sz="3000" spc="-45" dirty="0" err="1">
                <a:solidFill>
                  <a:srgbClr val="FAFAFA"/>
                </a:solidFill>
                <a:latin typeface="Overpass Light"/>
              </a:rPr>
              <a:t>Secretaria</a:t>
            </a:r>
            <a:r>
              <a:rPr lang="en-US" sz="3000" spc="-45" dirty="0">
                <a:solidFill>
                  <a:srgbClr val="FAFAFA"/>
                </a:solidFill>
                <a:latin typeface="Overpass Light"/>
              </a:rPr>
              <a:t> de </a:t>
            </a:r>
            <a:r>
              <a:rPr lang="en-US" sz="3000" spc="-45" dirty="0" err="1">
                <a:solidFill>
                  <a:srgbClr val="FAFAFA"/>
                </a:solidFill>
                <a:latin typeface="Overpass Light"/>
              </a:rPr>
              <a:t>Saúde</a:t>
            </a:r>
            <a:r>
              <a:rPr lang="en-US" sz="3000" spc="-45" dirty="0">
                <a:solidFill>
                  <a:srgbClr val="FAFAFA"/>
                </a:solidFill>
                <a:latin typeface="Overpass Light"/>
              </a:rPr>
              <a:t> </a:t>
            </a:r>
            <a:r>
              <a:rPr lang="en-US" sz="3000" spc="-45" dirty="0" err="1">
                <a:solidFill>
                  <a:srgbClr val="FAFAFA"/>
                </a:solidFill>
                <a:latin typeface="Overpass Light"/>
              </a:rPr>
              <a:t>vai</a:t>
            </a:r>
            <a:r>
              <a:rPr lang="en-US" sz="3000" spc="-45" dirty="0">
                <a:solidFill>
                  <a:srgbClr val="FAFAFA"/>
                </a:solidFill>
                <a:latin typeface="Overpass Light"/>
              </a:rPr>
              <a:t> para as OSCs.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700" y="9258300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3" name="AutoShape 13"/>
          <p:cNvSpPr/>
          <p:nvPr/>
        </p:nvSpPr>
        <p:spPr>
          <a:xfrm>
            <a:off x="7332778" y="9258300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4" name="AutoShape 14"/>
          <p:cNvSpPr/>
          <p:nvPr/>
        </p:nvSpPr>
        <p:spPr>
          <a:xfrm>
            <a:off x="7332778" y="5998234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5" name="AutoShape 15"/>
          <p:cNvSpPr/>
          <p:nvPr/>
        </p:nvSpPr>
        <p:spPr>
          <a:xfrm>
            <a:off x="13636856" y="9223794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6" name="AutoShape 16"/>
          <p:cNvSpPr/>
          <p:nvPr/>
        </p:nvSpPr>
        <p:spPr>
          <a:xfrm>
            <a:off x="13636856" y="6032740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7" name="TextBox 17"/>
          <p:cNvSpPr txBox="1"/>
          <p:nvPr/>
        </p:nvSpPr>
        <p:spPr>
          <a:xfrm>
            <a:off x="7332778" y="6246603"/>
            <a:ext cx="3622444" cy="243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0"/>
              </a:lnSpc>
            </a:pPr>
            <a:r>
              <a:rPr lang="en-US" sz="2900" spc="-43">
                <a:solidFill>
                  <a:srgbClr val="FAFAFA"/>
                </a:solidFill>
                <a:latin typeface="Overpass Light"/>
              </a:rPr>
              <a:t>Praticamente a totalidade (R$1,2bi) da verba da Secretaria de Assistência é destinada as OSCs.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36856" y="6200522"/>
            <a:ext cx="3622444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 spc="-44">
                <a:solidFill>
                  <a:srgbClr val="FAFAFA"/>
                </a:solidFill>
                <a:latin typeface="Overpass Light Bold"/>
              </a:rPr>
              <a:t>Houve aumento de repasses durante a COVID, o que é natural, mas de forma desigual.</a:t>
            </a:r>
          </a:p>
          <a:p>
            <a:pPr>
              <a:lnSpc>
                <a:spcPts val="3899"/>
              </a:lnSpc>
            </a:pPr>
            <a:endParaRPr lang="en-US" sz="2999" spc="-44">
              <a:solidFill>
                <a:srgbClr val="FAFAFA"/>
              </a:solidFill>
              <a:latin typeface="Overpass Ligh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3815" y="1028700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028700" y="1066800"/>
            <a:ext cx="12432196" cy="30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49"/>
              </a:lnSpc>
            </a:pPr>
            <a:r>
              <a:rPr lang="en-US" sz="7000">
                <a:solidFill>
                  <a:srgbClr val="FAFAFA"/>
                </a:solidFill>
                <a:latin typeface="Cormorant Garamond Bold Bold"/>
              </a:rPr>
              <a:t>QUAIS EVIDÊNCIAS ENCONTRAMOS EM NOSSA EXPLORAÇÃO?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5963728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1" name="TextBox 11"/>
          <p:cNvSpPr txBox="1"/>
          <p:nvPr/>
        </p:nvSpPr>
        <p:spPr>
          <a:xfrm>
            <a:off x="1028700" y="6200522"/>
            <a:ext cx="362244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-45">
                <a:solidFill>
                  <a:srgbClr val="FAFAFA"/>
                </a:solidFill>
                <a:latin typeface="Overpass Light Bold"/>
              </a:rPr>
              <a:t>A maioria das OSCs de assistência social são da Igreja Católica.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700" y="9258300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3" name="AutoShape 13"/>
          <p:cNvSpPr/>
          <p:nvPr/>
        </p:nvSpPr>
        <p:spPr>
          <a:xfrm>
            <a:off x="7332778" y="9258300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4" name="AutoShape 14"/>
          <p:cNvSpPr/>
          <p:nvPr/>
        </p:nvSpPr>
        <p:spPr>
          <a:xfrm>
            <a:off x="7332778" y="5998234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5" name="AutoShape 15"/>
          <p:cNvSpPr/>
          <p:nvPr/>
        </p:nvSpPr>
        <p:spPr>
          <a:xfrm>
            <a:off x="13636856" y="9223794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6" name="AutoShape 16"/>
          <p:cNvSpPr/>
          <p:nvPr/>
        </p:nvSpPr>
        <p:spPr>
          <a:xfrm>
            <a:off x="13636856" y="6032740"/>
            <a:ext cx="3622444" cy="34506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7" name="TextBox 17"/>
          <p:cNvSpPr txBox="1"/>
          <p:nvPr/>
        </p:nvSpPr>
        <p:spPr>
          <a:xfrm>
            <a:off x="7244798" y="6200522"/>
            <a:ext cx="3804202" cy="2966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-45" dirty="0" err="1">
                <a:solidFill>
                  <a:srgbClr val="FAFAFA"/>
                </a:solidFill>
                <a:latin typeface="Overpass Light Bold"/>
              </a:rPr>
              <a:t>Algumas</a:t>
            </a:r>
            <a:r>
              <a:rPr lang="en-US" sz="3000" spc="-45" dirty="0">
                <a:solidFill>
                  <a:srgbClr val="FAFAFA"/>
                </a:solidFill>
                <a:latin typeface="Overpass Light Bold"/>
              </a:rPr>
              <a:t> das </a:t>
            </a:r>
            <a:r>
              <a:rPr lang="en-US" sz="3000" spc="-45" dirty="0" err="1">
                <a:solidFill>
                  <a:srgbClr val="FAFAFA"/>
                </a:solidFill>
                <a:latin typeface="Overpass Light Bold"/>
              </a:rPr>
              <a:t>principais</a:t>
            </a:r>
            <a:r>
              <a:rPr lang="en-US" sz="3000" spc="-45" dirty="0">
                <a:solidFill>
                  <a:srgbClr val="FAFAFA"/>
                </a:solidFill>
                <a:latin typeface="Overpass Light Bold"/>
              </a:rPr>
              <a:t> OSCs de </a:t>
            </a:r>
            <a:r>
              <a:rPr lang="en-US" sz="3000" spc="-45" dirty="0" err="1">
                <a:solidFill>
                  <a:srgbClr val="FAFAFA"/>
                </a:solidFill>
                <a:latin typeface="Overpass Light Bold"/>
              </a:rPr>
              <a:t>Saúde</a:t>
            </a:r>
            <a:r>
              <a:rPr lang="en-US" sz="3000" spc="-45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3000" spc="-45" dirty="0" err="1">
                <a:solidFill>
                  <a:srgbClr val="FAFAFA"/>
                </a:solidFill>
                <a:latin typeface="Overpass Light Bold"/>
              </a:rPr>
              <a:t>são</a:t>
            </a:r>
            <a:r>
              <a:rPr lang="en-US" sz="3000" spc="-45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3000" spc="-45" dirty="0" err="1">
                <a:solidFill>
                  <a:srgbClr val="FAFAFA"/>
                </a:solidFill>
                <a:latin typeface="Overpass Light Bold"/>
              </a:rPr>
              <a:t>católicas</a:t>
            </a:r>
            <a:r>
              <a:rPr lang="en-US" sz="3000" spc="-45" dirty="0">
                <a:solidFill>
                  <a:srgbClr val="FAFAFA"/>
                </a:solidFill>
                <a:latin typeface="Overpass Light Bold"/>
              </a:rPr>
              <a:t>, mas </a:t>
            </a:r>
            <a:r>
              <a:rPr lang="en-US" sz="3000" spc="-45" dirty="0" err="1">
                <a:solidFill>
                  <a:srgbClr val="FAFAFA"/>
                </a:solidFill>
                <a:latin typeface="Overpass Light Bold"/>
              </a:rPr>
              <a:t>ainda</a:t>
            </a:r>
            <a:r>
              <a:rPr lang="en-US" sz="3000" spc="-45" dirty="0">
                <a:solidFill>
                  <a:srgbClr val="FAFAFA"/>
                </a:solidFill>
                <a:latin typeface="Overpass Light Bold"/>
              </a:rPr>
              <a:t> é </a:t>
            </a:r>
            <a:r>
              <a:rPr lang="en-US" sz="3000" spc="-45" dirty="0" err="1">
                <a:solidFill>
                  <a:srgbClr val="FAFAFA"/>
                </a:solidFill>
                <a:latin typeface="Overpass Light Bold"/>
              </a:rPr>
              <a:t>considerável</a:t>
            </a:r>
            <a:r>
              <a:rPr lang="en-US" sz="3000" spc="-45" dirty="0">
                <a:solidFill>
                  <a:srgbClr val="FAFAFA"/>
                </a:solidFill>
                <a:latin typeface="Overpass Light Bold"/>
              </a:rPr>
              <a:t> para um País </a:t>
            </a:r>
            <a:r>
              <a:rPr lang="en-US" sz="3000" spc="-45" dirty="0" err="1">
                <a:solidFill>
                  <a:srgbClr val="FAFAFA"/>
                </a:solidFill>
                <a:latin typeface="Overpass Light Bold"/>
              </a:rPr>
              <a:t>laico</a:t>
            </a:r>
            <a:r>
              <a:rPr lang="en-US" sz="3000" spc="-45" dirty="0">
                <a:solidFill>
                  <a:srgbClr val="FAFAFA"/>
                </a:solidFill>
                <a:latin typeface="Overpass Light Bold"/>
              </a:rPr>
              <a:t>.</a:t>
            </a:r>
          </a:p>
          <a:p>
            <a:pPr>
              <a:lnSpc>
                <a:spcPts val="3900"/>
              </a:lnSpc>
            </a:pPr>
            <a:endParaRPr lang="en-US" sz="3000" spc="-45" dirty="0">
              <a:solidFill>
                <a:srgbClr val="FAFAFA"/>
              </a:solidFill>
              <a:latin typeface="Overpass Ligh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20800" y="6200522"/>
            <a:ext cx="3622444" cy="339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0"/>
              </a:lnSpc>
            </a:pP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Existem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diversos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casos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de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corrupção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nos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convênios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com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essas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OSCs,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parece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difícil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ter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controle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 </a:t>
            </a:r>
            <a:r>
              <a:rPr lang="en-US" sz="2900" spc="-43" dirty="0" err="1">
                <a:solidFill>
                  <a:srgbClr val="FAFAFA"/>
                </a:solidFill>
                <a:latin typeface="Overpass Light Bold"/>
              </a:rPr>
              <a:t>gastos</a:t>
            </a:r>
            <a:r>
              <a:rPr lang="en-US" sz="2900" spc="-43" dirty="0">
                <a:solidFill>
                  <a:srgbClr val="FAFAFA"/>
                </a:solidFill>
                <a:latin typeface="Overpass Light Bold"/>
              </a:rPr>
              <a:t>.</a:t>
            </a:r>
          </a:p>
          <a:p>
            <a:pPr>
              <a:lnSpc>
                <a:spcPts val="3770"/>
              </a:lnSpc>
            </a:pPr>
            <a:endParaRPr lang="en-US" sz="2900" spc="-43" dirty="0">
              <a:solidFill>
                <a:srgbClr val="FAFAFA"/>
              </a:solidFill>
              <a:latin typeface="Overpass Ligh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6800"/>
            <a:ext cx="10049900" cy="205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>
                <a:solidFill>
                  <a:srgbClr val="FAFAFA"/>
                </a:solidFill>
                <a:latin typeface="Cormorant Garamond Bold"/>
              </a:rPr>
              <a:t>ANÁLISE EM CINCO PONTOS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3117876"/>
            <a:ext cx="10049900" cy="31356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id="4" name="Group 4"/>
          <p:cNvGrpSpPr/>
          <p:nvPr/>
        </p:nvGrpSpPr>
        <p:grpSpPr>
          <a:xfrm rot="5400000">
            <a:off x="16672463" y="1373571"/>
            <a:ext cx="955485" cy="218188"/>
            <a:chOff x="0" y="0"/>
            <a:chExt cx="1273980" cy="290918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704307" y="3310255"/>
            <a:ext cx="7752654" cy="365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 i="1" dirty="0">
                <a:solidFill>
                  <a:srgbClr val="FFFFFF"/>
                </a:solidFill>
                <a:latin typeface="Open Sans Light"/>
              </a:rPr>
              <a:t>RELAÇÃO PÚBLICO E PRIVADO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i="1" dirty="0">
                <a:solidFill>
                  <a:srgbClr val="FFFFFF"/>
                </a:solidFill>
                <a:latin typeface="Open Sans Light"/>
              </a:rPr>
              <a:t>VARIAÇÃO DURANTE A PANDEMIA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i="1" dirty="0">
                <a:solidFill>
                  <a:srgbClr val="FFFFFF"/>
                </a:solidFill>
                <a:latin typeface="Open Sans Light"/>
              </a:rPr>
              <a:t>MAIORES GASTOS DA SAÚDE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i="1" dirty="0">
                <a:solidFill>
                  <a:srgbClr val="FFFFFF"/>
                </a:solidFill>
                <a:latin typeface="Open Sans Light"/>
              </a:rPr>
              <a:t>RELIGIÃO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i="1" dirty="0">
                <a:solidFill>
                  <a:srgbClr val="FFFFFF"/>
                </a:solidFill>
                <a:latin typeface="Open Sans Light"/>
              </a:rPr>
              <a:t>CORRUPÇÃO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48469" y="2565250"/>
            <a:ext cx="11510831" cy="29245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3" name="TextBox 3"/>
          <p:cNvSpPr txBox="1"/>
          <p:nvPr/>
        </p:nvSpPr>
        <p:spPr>
          <a:xfrm>
            <a:off x="5748469" y="2782230"/>
            <a:ext cx="11382889" cy="540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6"/>
              </a:lnSpc>
            </a:pPr>
            <a:r>
              <a:rPr lang="en-US" sz="2897" spc="-43" dirty="0">
                <a:solidFill>
                  <a:srgbClr val="FFFFFF"/>
                </a:solidFill>
                <a:latin typeface="Clear Sans Thin"/>
              </a:rPr>
              <a:t>- </a:t>
            </a:r>
            <a:r>
              <a:rPr lang="en-US" sz="4000" spc="-43" dirty="0">
                <a:solidFill>
                  <a:srgbClr val="FFFFFF"/>
                </a:solidFill>
                <a:latin typeface="Clear Sans Thin"/>
              </a:rPr>
              <a:t>O Fundo Municipal de </a:t>
            </a:r>
            <a:r>
              <a:rPr lang="en-US" sz="4000" spc="-43" dirty="0" err="1">
                <a:solidFill>
                  <a:srgbClr val="FFFFFF"/>
                </a:solidFill>
                <a:latin typeface="Clear Sans Thin"/>
              </a:rPr>
              <a:t>Saúde</a:t>
            </a:r>
            <a:r>
              <a:rPr lang="en-US" sz="4000" spc="-43" dirty="0">
                <a:solidFill>
                  <a:srgbClr val="FFFFFF"/>
                </a:solidFill>
                <a:latin typeface="Clear Sans Thin"/>
              </a:rPr>
              <a:t> (9.838.433.462,00) </a:t>
            </a:r>
            <a:r>
              <a:rPr lang="en-US" sz="4000" spc="-43" dirty="0" err="1">
                <a:solidFill>
                  <a:srgbClr val="FFFFFF"/>
                </a:solidFill>
                <a:latin typeface="Clear Sans Thin"/>
              </a:rPr>
              <a:t>comparado</a:t>
            </a:r>
            <a:r>
              <a:rPr lang="en-US" sz="4000" spc="-43" dirty="0">
                <a:solidFill>
                  <a:srgbClr val="FFFFFF"/>
                </a:solidFill>
                <a:latin typeface="Clear Sans Thin"/>
              </a:rPr>
              <a:t> com </a:t>
            </a:r>
            <a:r>
              <a:rPr lang="en-US" sz="4000" spc="-43" dirty="0" err="1">
                <a:solidFill>
                  <a:srgbClr val="FFFFFF"/>
                </a:solidFill>
                <a:latin typeface="Clear Sans Thin"/>
              </a:rPr>
              <a:t>orçamento</a:t>
            </a:r>
            <a:r>
              <a:rPr lang="en-US" sz="4000" spc="-43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4000" spc="-43" dirty="0" err="1">
                <a:solidFill>
                  <a:srgbClr val="FFFFFF"/>
                </a:solidFill>
                <a:latin typeface="Clear Sans Thin"/>
              </a:rPr>
              <a:t>direto</a:t>
            </a:r>
            <a:r>
              <a:rPr lang="en-US" sz="4000" spc="-43" dirty="0">
                <a:solidFill>
                  <a:srgbClr val="FFFFFF"/>
                </a:solidFill>
                <a:latin typeface="Clear Sans Thin"/>
              </a:rPr>
              <a:t> pela </a:t>
            </a:r>
            <a:r>
              <a:rPr lang="en-US" sz="4000" spc="-43" dirty="0" err="1">
                <a:solidFill>
                  <a:srgbClr val="FFFFFF"/>
                </a:solidFill>
                <a:latin typeface="Clear Sans Thin"/>
              </a:rPr>
              <a:t>Secretaria</a:t>
            </a:r>
            <a:r>
              <a:rPr lang="en-US" sz="4000" spc="-43" dirty="0">
                <a:solidFill>
                  <a:srgbClr val="FFFFFF"/>
                </a:solidFill>
                <a:latin typeface="Clear Sans Thin"/>
              </a:rPr>
              <a:t> de </a:t>
            </a:r>
            <a:r>
              <a:rPr lang="en-US" sz="4000" spc="-43" dirty="0" err="1">
                <a:solidFill>
                  <a:srgbClr val="FFFFFF"/>
                </a:solidFill>
                <a:latin typeface="Clear Sans Thin"/>
              </a:rPr>
              <a:t>Saúde</a:t>
            </a:r>
            <a:r>
              <a:rPr lang="en-US" sz="4000" spc="-43" dirty="0">
                <a:solidFill>
                  <a:srgbClr val="FFFFFF"/>
                </a:solidFill>
                <a:latin typeface="Clear Sans Thin"/>
              </a:rPr>
              <a:t> (R$ 9.838.433.462). O SUS é </a:t>
            </a:r>
            <a:r>
              <a:rPr lang="en-US" sz="4000" spc="-43" dirty="0" err="1">
                <a:solidFill>
                  <a:srgbClr val="FFFFFF"/>
                </a:solidFill>
                <a:latin typeface="Clear Sans Thin"/>
              </a:rPr>
              <a:t>público</a:t>
            </a:r>
            <a:r>
              <a:rPr lang="en-US" sz="4000" spc="-43" dirty="0">
                <a:solidFill>
                  <a:srgbClr val="FFFFFF"/>
                </a:solidFill>
                <a:latin typeface="Clear Sans Thin"/>
              </a:rPr>
              <a:t>?;</a:t>
            </a:r>
          </a:p>
          <a:p>
            <a:pPr algn="just">
              <a:lnSpc>
                <a:spcPts val="4346"/>
              </a:lnSpc>
            </a:pPr>
            <a:r>
              <a:rPr lang="en-US" sz="3600" spc="-43" dirty="0">
                <a:solidFill>
                  <a:srgbClr val="FFFFFF"/>
                </a:solidFill>
                <a:latin typeface="Clear Sans Thin"/>
              </a:rPr>
              <a:t>      </a:t>
            </a:r>
            <a:r>
              <a:rPr lang="en-US" sz="3600" spc="-43" dirty="0">
                <a:solidFill>
                  <a:srgbClr val="FFFFFF"/>
                </a:solidFill>
                <a:latin typeface="Clear Sans Thin"/>
                <a:sym typeface="Wingdings" panose="05000000000000000000" pitchFamily="2" charset="2"/>
              </a:rPr>
              <a:t> 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100% é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terceirizado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; </a:t>
            </a:r>
          </a:p>
          <a:p>
            <a:pPr algn="just">
              <a:lnSpc>
                <a:spcPts val="4346"/>
              </a:lnSpc>
            </a:pPr>
            <a:r>
              <a:rPr lang="en-US" sz="3200" spc="-12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- O Fundo Municipal de Ass. Social (R$ 1.164.574.397,00) </a:t>
            </a:r>
            <a:r>
              <a:rPr lang="en-US" sz="3200" spc="-12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comparado</a:t>
            </a:r>
            <a:r>
              <a:rPr lang="en-US" sz="3200" spc="-12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 com </a:t>
            </a:r>
            <a:r>
              <a:rPr lang="en-US" sz="3200" spc="-12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orçamento</a:t>
            </a:r>
            <a:r>
              <a:rPr lang="en-US" sz="3200" spc="-12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 </a:t>
            </a:r>
            <a:r>
              <a:rPr lang="en-US" sz="3200" spc="-12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direto</a:t>
            </a:r>
            <a:r>
              <a:rPr lang="en-US" sz="3200" spc="-12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 pela </a:t>
            </a:r>
            <a:r>
              <a:rPr lang="en-US" sz="3200" spc="-12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Secretaria</a:t>
            </a:r>
            <a:r>
              <a:rPr lang="en-US" sz="3200" spc="-12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 de Ass. Social (R$ 122.602.443,00). O SUAS é </a:t>
            </a:r>
            <a:r>
              <a:rPr lang="en-US" sz="3200" spc="-12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público</a:t>
            </a:r>
            <a:r>
              <a:rPr lang="en-US" sz="3200" spc="-12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?;</a:t>
            </a:r>
          </a:p>
          <a:p>
            <a:pPr algn="just">
              <a:lnSpc>
                <a:spcPts val="4346"/>
              </a:lnSpc>
            </a:pPr>
            <a:r>
              <a:rPr lang="en-US" sz="2897" spc="-43" dirty="0">
                <a:solidFill>
                  <a:srgbClr val="FFFFFF"/>
                </a:solidFill>
                <a:latin typeface="Clear Sans Thin"/>
              </a:rPr>
              <a:t>     </a:t>
            </a:r>
            <a:r>
              <a:rPr lang="en-US" sz="3600" spc="-43" dirty="0">
                <a:solidFill>
                  <a:srgbClr val="FFFFFF"/>
                </a:solidFill>
                <a:latin typeface="Clear Sans Thin"/>
                <a:sym typeface="Wingdings" panose="05000000000000000000" pitchFamily="2" charset="2"/>
              </a:rPr>
              <a:t></a:t>
            </a:r>
            <a:r>
              <a:rPr lang="en-US" sz="3600" spc="-43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Apenas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 10,52%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não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 é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terceirizado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.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Quase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tudo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vai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 para ONGs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religiosas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principalmente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Igreja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600" spc="-12" dirty="0" err="1">
                <a:solidFill>
                  <a:srgbClr val="FFFFFF"/>
                </a:solidFill>
                <a:latin typeface="Arimo"/>
              </a:rPr>
              <a:t>Católica</a:t>
            </a:r>
            <a:r>
              <a:rPr lang="en-US" sz="3600" spc="-12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4346"/>
              </a:lnSpc>
            </a:pPr>
            <a:endParaRPr lang="en-US" sz="811" spc="-12" dirty="0">
              <a:solidFill>
                <a:srgbClr val="FFFFFF"/>
              </a:solidFill>
              <a:latin typeface="Arim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5408366" y="-430539"/>
            <a:ext cx="5477921" cy="11405408"/>
            <a:chOff x="0" y="0"/>
            <a:chExt cx="1853025" cy="3858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53025" cy="3858126"/>
            </a:xfrm>
            <a:custGeom>
              <a:avLst/>
              <a:gdLst/>
              <a:ahLst/>
              <a:cxnLst/>
              <a:rect l="l" t="t" r="r" b="b"/>
              <a:pathLst>
                <a:path w="1853025" h="3858126">
                  <a:moveTo>
                    <a:pt x="0" y="0"/>
                  </a:moveTo>
                  <a:lnTo>
                    <a:pt x="1853025" y="0"/>
                  </a:lnTo>
                  <a:lnTo>
                    <a:pt x="1853025" y="3858126"/>
                  </a:lnTo>
                  <a:lnTo>
                    <a:pt x="0" y="3858126"/>
                  </a:lnTo>
                  <a:close/>
                </a:path>
              </a:pathLst>
            </a:custGeom>
            <a:solidFill>
              <a:srgbClr val="CDA63C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812440" y="1104900"/>
            <a:ext cx="11382889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08"/>
              </a:lnSpc>
            </a:pPr>
            <a:r>
              <a:rPr lang="en-US" sz="10098" dirty="0">
                <a:solidFill>
                  <a:srgbClr val="FFFFFF"/>
                </a:solidFill>
                <a:latin typeface="Pathway Gothic One Bold"/>
              </a:rPr>
              <a:t> </a:t>
            </a:r>
            <a:r>
              <a:rPr lang="en-US" sz="6600" dirty="0">
                <a:solidFill>
                  <a:srgbClr val="FFFFFF"/>
                </a:solidFill>
                <a:latin typeface="Pathway Gothic One Bold"/>
              </a:rPr>
              <a:t>RELAÇÃO PÚBLICO E PRIVADO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73112" y="3593508"/>
            <a:ext cx="6664681" cy="522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500" spc="-37" dirty="0">
                <a:solidFill>
                  <a:srgbClr val="FFFFFF"/>
                </a:solidFill>
                <a:latin typeface="Clear Sans Thin"/>
              </a:rPr>
              <a:t> O Fundo Municipal de </a:t>
            </a:r>
            <a:r>
              <a:rPr lang="en-US" sz="2500" spc="-37" dirty="0" err="1">
                <a:solidFill>
                  <a:srgbClr val="FFFFFF"/>
                </a:solidFill>
                <a:latin typeface="Clear Sans Thin"/>
              </a:rPr>
              <a:t>Saúde</a:t>
            </a:r>
            <a:r>
              <a:rPr lang="en-US" sz="2500" spc="-37" dirty="0">
                <a:solidFill>
                  <a:srgbClr val="FFFFFF"/>
                </a:solidFill>
                <a:latin typeface="Clear Sans Thin"/>
              </a:rPr>
              <a:t> (9.838.433.462,00) </a:t>
            </a:r>
            <a:r>
              <a:rPr lang="en-US" sz="2500" spc="-37" dirty="0" err="1">
                <a:solidFill>
                  <a:srgbClr val="FFFFFF"/>
                </a:solidFill>
                <a:latin typeface="Clear Sans Thin"/>
              </a:rPr>
              <a:t>comparado</a:t>
            </a:r>
            <a:r>
              <a:rPr lang="en-US" sz="2500" spc="-37" dirty="0">
                <a:solidFill>
                  <a:srgbClr val="FFFFFF"/>
                </a:solidFill>
                <a:latin typeface="Clear Sans Thin"/>
              </a:rPr>
              <a:t> com </a:t>
            </a:r>
            <a:r>
              <a:rPr lang="en-US" sz="2500" spc="-37" dirty="0" err="1">
                <a:solidFill>
                  <a:srgbClr val="FFFFFF"/>
                </a:solidFill>
                <a:latin typeface="Clear Sans Thin"/>
              </a:rPr>
              <a:t>orçamento</a:t>
            </a:r>
            <a:r>
              <a:rPr lang="en-US" sz="2500" spc="-37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2500" spc="-37" dirty="0" err="1">
                <a:solidFill>
                  <a:srgbClr val="FFFFFF"/>
                </a:solidFill>
                <a:latin typeface="Clear Sans Thin"/>
              </a:rPr>
              <a:t>direto</a:t>
            </a:r>
            <a:r>
              <a:rPr lang="en-US" sz="2500" spc="-37" dirty="0">
                <a:solidFill>
                  <a:srgbClr val="FFFFFF"/>
                </a:solidFill>
                <a:latin typeface="Clear Sans Thin"/>
              </a:rPr>
              <a:t> pela </a:t>
            </a:r>
            <a:r>
              <a:rPr lang="en-US" sz="2500" spc="-37" dirty="0" err="1">
                <a:solidFill>
                  <a:srgbClr val="FFFFFF"/>
                </a:solidFill>
                <a:latin typeface="Clear Sans Thin"/>
              </a:rPr>
              <a:t>Secretaria</a:t>
            </a:r>
            <a:r>
              <a:rPr lang="en-US" sz="2500" spc="-37" dirty="0">
                <a:solidFill>
                  <a:srgbClr val="FFFFFF"/>
                </a:solidFill>
                <a:latin typeface="Clear Sans Thin"/>
              </a:rPr>
              <a:t> de </a:t>
            </a:r>
            <a:r>
              <a:rPr lang="en-US" sz="2500" spc="-37" dirty="0" err="1">
                <a:solidFill>
                  <a:srgbClr val="FFFFFF"/>
                </a:solidFill>
                <a:latin typeface="Clear Sans Thin"/>
              </a:rPr>
              <a:t>Saúde</a:t>
            </a:r>
            <a:r>
              <a:rPr lang="en-US" sz="2500" spc="-37" dirty="0">
                <a:solidFill>
                  <a:srgbClr val="FFFFFF"/>
                </a:solidFill>
                <a:latin typeface="Clear Sans Thin"/>
              </a:rPr>
              <a:t> (R$ 9.838.433.462). </a:t>
            </a:r>
            <a:r>
              <a:rPr lang="en-US" sz="2500" u="sng" spc="-37" dirty="0">
                <a:solidFill>
                  <a:srgbClr val="FFFFFF"/>
                </a:solidFill>
                <a:latin typeface="Clear Sans Thin"/>
              </a:rPr>
              <a:t>O SUS é </a:t>
            </a:r>
            <a:r>
              <a:rPr lang="en-US" sz="2500" u="sng" spc="-37" dirty="0" err="1">
                <a:solidFill>
                  <a:srgbClr val="FFFFFF"/>
                </a:solidFill>
                <a:latin typeface="Clear Sans Thin"/>
              </a:rPr>
              <a:t>público</a:t>
            </a:r>
            <a:r>
              <a:rPr lang="en-US" sz="2500" u="sng" spc="-37" dirty="0">
                <a:solidFill>
                  <a:srgbClr val="FFFFFF"/>
                </a:solidFill>
                <a:latin typeface="Clear Sans Thin"/>
              </a:rPr>
              <a:t>?</a:t>
            </a:r>
          </a:p>
          <a:p>
            <a:pPr algn="ctr">
              <a:lnSpc>
                <a:spcPts val="3749"/>
              </a:lnSpc>
            </a:pPr>
            <a:r>
              <a:rPr lang="en-US" sz="2499" spc="-37" dirty="0">
                <a:solidFill>
                  <a:srgbClr val="FFFFFF"/>
                </a:solidFill>
                <a:latin typeface="Clear Sans Thin"/>
              </a:rPr>
              <a:t>      </a:t>
            </a:r>
            <a:r>
              <a:rPr lang="en-US" sz="4000" spc="-37" dirty="0">
                <a:solidFill>
                  <a:srgbClr val="FFFFFF"/>
                </a:solidFill>
                <a:latin typeface="Clear Sans Thin"/>
              </a:rPr>
              <a:t>-</a:t>
            </a:r>
            <a:r>
              <a:rPr lang="en-US" sz="4000" spc="-10" dirty="0">
                <a:solidFill>
                  <a:srgbClr val="FFFFFF"/>
                </a:solidFill>
                <a:latin typeface="Arimo"/>
              </a:rPr>
              <a:t>100% é </a:t>
            </a:r>
            <a:r>
              <a:rPr lang="en-US" sz="4000" spc="-10" dirty="0" err="1">
                <a:solidFill>
                  <a:srgbClr val="FFFFFF"/>
                </a:solidFill>
                <a:latin typeface="Arimo"/>
              </a:rPr>
              <a:t>terceirizado</a:t>
            </a:r>
            <a:r>
              <a:rPr lang="en-US" sz="4000" spc="-10" dirty="0">
                <a:solidFill>
                  <a:srgbClr val="FFFFFF"/>
                </a:solidFill>
                <a:latin typeface="Arimo"/>
              </a:rPr>
              <a:t>; </a:t>
            </a:r>
          </a:p>
          <a:p>
            <a:pPr algn="ctr">
              <a:lnSpc>
                <a:spcPts val="3749"/>
              </a:lnSpc>
            </a:pPr>
            <a:r>
              <a:rPr lang="en-US" sz="2400" spc="-10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O Fundo Municipal de Ass. Social (R$ 1.164.574.397,00) </a:t>
            </a:r>
            <a:r>
              <a:rPr lang="en-US" sz="2400" spc="-10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comparado</a:t>
            </a:r>
            <a:r>
              <a:rPr lang="en-US" sz="2400" spc="-10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 com </a:t>
            </a:r>
            <a:r>
              <a:rPr lang="en-US" sz="2400" spc="-10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orçamento</a:t>
            </a:r>
            <a:r>
              <a:rPr lang="en-US" sz="2400" spc="-10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 </a:t>
            </a:r>
            <a:r>
              <a:rPr lang="en-US" sz="2400" spc="-10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direto</a:t>
            </a:r>
            <a:r>
              <a:rPr lang="en-US" sz="2400" spc="-10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 pela </a:t>
            </a:r>
            <a:r>
              <a:rPr lang="en-US" sz="2400" spc="-10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Secretaria</a:t>
            </a:r>
            <a:r>
              <a:rPr lang="en-US" sz="2400" spc="-10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 de Ass. Social (R$ 122.602.443,00). </a:t>
            </a:r>
            <a:r>
              <a:rPr lang="en-US" sz="2400" b="1" u="sng" spc="-10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O SUS é </a:t>
            </a:r>
            <a:r>
              <a:rPr lang="en-US" sz="2400" b="1" u="sng" spc="-10" dirty="0" err="1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público</a:t>
            </a:r>
            <a:r>
              <a:rPr lang="en-US" sz="2400" b="1" u="sng" spc="-10" dirty="0">
                <a:solidFill>
                  <a:srgbClr val="FFFFFF"/>
                </a:solidFill>
                <a:latin typeface="Clear Sans Thin" panose="020B0604020202020204" charset="0"/>
                <a:cs typeface="Clear Sans Thin" panose="020B0604020202020204" charset="0"/>
              </a:rPr>
              <a:t>?</a:t>
            </a:r>
          </a:p>
          <a:p>
            <a:pPr algn="ctr">
              <a:lnSpc>
                <a:spcPts val="3750"/>
              </a:lnSpc>
            </a:pPr>
            <a:r>
              <a:rPr lang="en-US" sz="3000" spc="-37" dirty="0">
                <a:solidFill>
                  <a:srgbClr val="FFFFFF"/>
                </a:solidFill>
                <a:latin typeface="Clear Sans Thin"/>
              </a:rPr>
              <a:t>     -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Apenas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 10,52%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não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 é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terceirizado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.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Quase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tudo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vai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 para ONGs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religiosas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principalmente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Igreja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000" spc="-10" dirty="0" err="1">
                <a:solidFill>
                  <a:srgbClr val="FFFFFF"/>
                </a:solidFill>
                <a:latin typeface="Arimo"/>
              </a:rPr>
              <a:t>Católica</a:t>
            </a:r>
            <a:r>
              <a:rPr lang="en-US" sz="3000" spc="-10" dirty="0">
                <a:solidFill>
                  <a:srgbClr val="FFFFFF"/>
                </a:solidFill>
                <a:latin typeface="Arimo"/>
              </a:rPr>
              <a:t>;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5408366" y="-430539"/>
            <a:ext cx="5477921" cy="11405408"/>
            <a:chOff x="0" y="0"/>
            <a:chExt cx="1853025" cy="3858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3025" cy="3858126"/>
            </a:xfrm>
            <a:custGeom>
              <a:avLst/>
              <a:gdLst/>
              <a:ahLst/>
              <a:cxnLst/>
              <a:rect l="l" t="t" r="r" b="b"/>
              <a:pathLst>
                <a:path w="1853025" h="3858126">
                  <a:moveTo>
                    <a:pt x="0" y="0"/>
                  </a:moveTo>
                  <a:lnTo>
                    <a:pt x="1853025" y="0"/>
                  </a:lnTo>
                  <a:lnTo>
                    <a:pt x="1853025" y="3858126"/>
                  </a:lnTo>
                  <a:lnTo>
                    <a:pt x="0" y="3858126"/>
                  </a:lnTo>
                  <a:close/>
                </a:path>
              </a:pathLst>
            </a:custGeom>
            <a:solidFill>
              <a:srgbClr val="CDA63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777039" y="1111080"/>
            <a:ext cx="6860755" cy="217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3"/>
              </a:lnSpc>
            </a:pPr>
            <a:r>
              <a:rPr lang="en-US" sz="6000" dirty="0">
                <a:solidFill>
                  <a:srgbClr val="FFFFFF"/>
                </a:solidFill>
                <a:latin typeface="Pathway Gothic One Bold"/>
              </a:rPr>
              <a:t>VARIAÇÃO DURANTE A PANDEMIA</a:t>
            </a:r>
          </a:p>
        </p:txBody>
      </p:sp>
      <p:sp>
        <p:nvSpPr>
          <p:cNvPr id="6" name="AutoShape 6"/>
          <p:cNvSpPr/>
          <p:nvPr/>
        </p:nvSpPr>
        <p:spPr>
          <a:xfrm>
            <a:off x="8961581" y="3363367"/>
            <a:ext cx="9326420" cy="45719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7" name="AutoShape 7"/>
          <p:cNvSpPr/>
          <p:nvPr/>
        </p:nvSpPr>
        <p:spPr>
          <a:xfrm flipV="1">
            <a:off x="9144001" y="5528341"/>
            <a:ext cx="9144000" cy="45719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8" name="AutoShape 8"/>
          <p:cNvSpPr/>
          <p:nvPr/>
        </p:nvSpPr>
        <p:spPr>
          <a:xfrm>
            <a:off x="8961581" y="8764157"/>
            <a:ext cx="9326420" cy="45719"/>
          </a:xfrm>
          <a:prstGeom prst="rect">
            <a:avLst/>
          </a:prstGeom>
          <a:solidFill>
            <a:srgbClr val="CDA63C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2967" t="544" b="5993"/>
          <a:stretch>
            <a:fillRect/>
          </a:stretch>
        </p:blipFill>
        <p:spPr>
          <a:xfrm>
            <a:off x="704008" y="1028700"/>
            <a:ext cx="10073031" cy="80520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72800" y="3547846"/>
            <a:ext cx="7053761" cy="4354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4400" b="1" spc="-49" dirty="0">
                <a:solidFill>
                  <a:srgbClr val="FFFFFF"/>
                </a:solidFill>
                <a:latin typeface="Clear Sans Thin"/>
              </a:rPr>
              <a:t> RPSS </a:t>
            </a:r>
          </a:p>
          <a:p>
            <a:pPr algn="ctr">
              <a:lnSpc>
                <a:spcPts val="4949"/>
              </a:lnSpc>
            </a:pP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i="1" spc="-49" dirty="0">
                <a:solidFill>
                  <a:srgbClr val="FFFFFF"/>
                </a:solidFill>
                <a:latin typeface="Clear Sans Thin"/>
              </a:rPr>
              <a:t>O que é?</a:t>
            </a:r>
          </a:p>
          <a:p>
            <a:pPr algn="ctr">
              <a:lnSpc>
                <a:spcPts val="4949"/>
              </a:lnSpc>
            </a:pP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Estatutários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,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aposentadoria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integral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não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vinculada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ao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INSS.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Não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existe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mais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,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portanto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está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abaixando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e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inverteu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como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maior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</a:t>
            </a:r>
            <a:r>
              <a:rPr lang="en-US" sz="3300" spc="-49" dirty="0" err="1">
                <a:solidFill>
                  <a:srgbClr val="FFFFFF"/>
                </a:solidFill>
                <a:latin typeface="Clear Sans Thin"/>
              </a:rPr>
              <a:t>gasto</a:t>
            </a:r>
            <a:r>
              <a:rPr lang="en-US" sz="3300" spc="-49" dirty="0">
                <a:solidFill>
                  <a:srgbClr val="FFFFFF"/>
                </a:solidFill>
                <a:latin typeface="Clear Sans Thin"/>
              </a:rPr>
              <a:t> para a SPDM;</a:t>
            </a:r>
          </a:p>
          <a:p>
            <a:pPr algn="ctr">
              <a:lnSpc>
                <a:spcPts val="4950"/>
              </a:lnSpc>
            </a:pPr>
            <a:endParaRPr lang="en-US" sz="3300" spc="-49" dirty="0">
              <a:solidFill>
                <a:srgbClr val="FFFFFF"/>
              </a:solidFill>
              <a:latin typeface="Clear Sans Thi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408366" y="-430539"/>
            <a:ext cx="5477921" cy="11405408"/>
            <a:chOff x="0" y="0"/>
            <a:chExt cx="1853025" cy="3858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3025" cy="3858126"/>
            </a:xfrm>
            <a:custGeom>
              <a:avLst/>
              <a:gdLst/>
              <a:ahLst/>
              <a:cxnLst/>
              <a:rect l="l" t="t" r="r" b="b"/>
              <a:pathLst>
                <a:path w="1853025" h="3858126">
                  <a:moveTo>
                    <a:pt x="0" y="0"/>
                  </a:moveTo>
                  <a:lnTo>
                    <a:pt x="1853025" y="0"/>
                  </a:lnTo>
                  <a:lnTo>
                    <a:pt x="1853025" y="3858126"/>
                  </a:lnTo>
                  <a:lnTo>
                    <a:pt x="0" y="3858126"/>
                  </a:lnTo>
                  <a:close/>
                </a:path>
              </a:pathLst>
            </a:custGeom>
            <a:solidFill>
              <a:srgbClr val="CDA63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069302" y="953912"/>
            <a:ext cx="6860755" cy="217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3"/>
              </a:lnSpc>
            </a:pPr>
            <a:r>
              <a:rPr lang="en-US" sz="8012" dirty="0">
                <a:solidFill>
                  <a:srgbClr val="FFFFFF"/>
                </a:solidFill>
                <a:latin typeface="Pathway Gothic One Bold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Pathway Gothic One Bold"/>
              </a:rPr>
              <a:t>MAIORES GASTOS</a:t>
            </a:r>
          </a:p>
          <a:p>
            <a:pPr algn="ctr">
              <a:lnSpc>
                <a:spcPts val="8813"/>
              </a:lnSpc>
            </a:pPr>
            <a:r>
              <a:rPr lang="en-US" sz="6000" dirty="0">
                <a:solidFill>
                  <a:srgbClr val="FFFFFF"/>
                </a:solidFill>
                <a:latin typeface="Pathway Gothic One Bold"/>
              </a:rPr>
              <a:t> DA SAÚDE</a:t>
            </a:r>
          </a:p>
        </p:txBody>
      </p:sp>
      <p:sp>
        <p:nvSpPr>
          <p:cNvPr id="6" name="AutoShape 6"/>
          <p:cNvSpPr/>
          <p:nvPr/>
        </p:nvSpPr>
        <p:spPr>
          <a:xfrm>
            <a:off x="8961581" y="3363367"/>
            <a:ext cx="9326420" cy="45719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7" name="AutoShape 7"/>
          <p:cNvSpPr/>
          <p:nvPr/>
        </p:nvSpPr>
        <p:spPr>
          <a:xfrm>
            <a:off x="8961580" y="7525961"/>
            <a:ext cx="9326419" cy="45719"/>
          </a:xfrm>
          <a:prstGeom prst="rect">
            <a:avLst/>
          </a:prstGeom>
          <a:solidFill>
            <a:srgbClr val="CDA63C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554" y="1026921"/>
            <a:ext cx="10707485" cy="8231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1165</Words>
  <Application>Microsoft Office PowerPoint</Application>
  <PresentationFormat>Personalizar</PresentationFormat>
  <Paragraphs>98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42" baseType="lpstr">
      <vt:lpstr>Clear Sans Thin</vt:lpstr>
      <vt:lpstr>Clear Sans Thin Bold</vt:lpstr>
      <vt:lpstr>Calibri</vt:lpstr>
      <vt:lpstr>Pathway Gothic One Bold</vt:lpstr>
      <vt:lpstr>Wingdings</vt:lpstr>
      <vt:lpstr>Cormorant Garamond Bold</vt:lpstr>
      <vt:lpstr>Open Sans Light</vt:lpstr>
      <vt:lpstr>Open Sans Light Bold</vt:lpstr>
      <vt:lpstr>Overpass Light</vt:lpstr>
      <vt:lpstr>Arimo</vt:lpstr>
      <vt:lpstr>Overpass Light Bold</vt:lpstr>
      <vt:lpstr>Open Sans</vt:lpstr>
      <vt:lpstr>Arial</vt:lpstr>
      <vt:lpstr>Cormorant Garamond Bold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Branco Suave Preto e Bege Minimalista Elegante Integração de Novos Contratados Apresentação Empresarial</dc:title>
  <dc:creator>Guilherme-PC</dc:creator>
  <cp:lastModifiedBy>Guilherme Nicolau</cp:lastModifiedBy>
  <cp:revision>14</cp:revision>
  <dcterms:created xsi:type="dcterms:W3CDTF">2006-08-16T00:00:00Z</dcterms:created>
  <dcterms:modified xsi:type="dcterms:W3CDTF">2021-04-26T14:53:00Z</dcterms:modified>
  <dc:identifier>DAEcvnr0h_c</dc:identifier>
</cp:coreProperties>
</file>